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s/comment4.xml" ContentType="application/vnd.openxmlformats-officedocument.presentationml.comment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comments/comment5.xml" ContentType="application/vnd.openxmlformats-officedocument.presentationml.comments+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Default Extension="wmf" ContentType="image/x-wmf"/>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omments/comment6.xml" ContentType="application/vnd.openxmlformats-officedocument.presentationml.comment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handoutMasterIdLst>
    <p:handoutMasterId r:id="rId58"/>
  </p:handoutMasterIdLst>
  <p:sldIdLst>
    <p:sldId id="256" r:id="rId2"/>
    <p:sldId id="420" r:id="rId3"/>
    <p:sldId id="419" r:id="rId4"/>
    <p:sldId id="435" r:id="rId5"/>
    <p:sldId id="443" r:id="rId6"/>
    <p:sldId id="444" r:id="rId7"/>
    <p:sldId id="438" r:id="rId8"/>
    <p:sldId id="440" r:id="rId9"/>
    <p:sldId id="446" r:id="rId10"/>
    <p:sldId id="441" r:id="rId11"/>
    <p:sldId id="442" r:id="rId12"/>
    <p:sldId id="311" r:id="rId13"/>
    <p:sldId id="372" r:id="rId14"/>
    <p:sldId id="352" r:id="rId15"/>
    <p:sldId id="320" r:id="rId16"/>
    <p:sldId id="414" r:id="rId17"/>
    <p:sldId id="418" r:id="rId18"/>
    <p:sldId id="421" r:id="rId19"/>
    <p:sldId id="417" r:id="rId20"/>
    <p:sldId id="339" r:id="rId21"/>
    <p:sldId id="340" r:id="rId22"/>
    <p:sldId id="342" r:id="rId23"/>
    <p:sldId id="367" r:id="rId24"/>
    <p:sldId id="347" r:id="rId25"/>
    <p:sldId id="348" r:id="rId26"/>
    <p:sldId id="338" r:id="rId27"/>
    <p:sldId id="358" r:id="rId28"/>
    <p:sldId id="343" r:id="rId29"/>
    <p:sldId id="345" r:id="rId30"/>
    <p:sldId id="341" r:id="rId31"/>
    <p:sldId id="346" r:id="rId32"/>
    <p:sldId id="369" r:id="rId33"/>
    <p:sldId id="395" r:id="rId34"/>
    <p:sldId id="429" r:id="rId35"/>
    <p:sldId id="434" r:id="rId36"/>
    <p:sldId id="424" r:id="rId37"/>
    <p:sldId id="327" r:id="rId38"/>
    <p:sldId id="328" r:id="rId39"/>
    <p:sldId id="329" r:id="rId40"/>
    <p:sldId id="331" r:id="rId41"/>
    <p:sldId id="430" r:id="rId42"/>
    <p:sldId id="431" r:id="rId43"/>
    <p:sldId id="432" r:id="rId44"/>
    <p:sldId id="393" r:id="rId45"/>
    <p:sldId id="423" r:id="rId46"/>
    <p:sldId id="425" r:id="rId47"/>
    <p:sldId id="366" r:id="rId48"/>
    <p:sldId id="371" r:id="rId49"/>
    <p:sldId id="313" r:id="rId50"/>
    <p:sldId id="318" r:id="rId51"/>
    <p:sldId id="324" r:id="rId52"/>
    <p:sldId id="325" r:id="rId53"/>
    <p:sldId id="333" r:id="rId54"/>
    <p:sldId id="445" r:id="rId55"/>
    <p:sldId id="284" r:id="rId56"/>
  </p:sldIdLst>
  <p:sldSz cx="9144000" cy="6858000" type="screen4x3"/>
  <p:notesSz cx="6788150" cy="992346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rnyashevA" initials="А.В.   "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99"/>
    <a:srgbClr val="0066FF"/>
    <a:srgbClr val="FF9999"/>
    <a:srgbClr val="FFEEDD"/>
    <a:srgbClr val="FCF3D8"/>
    <a:srgbClr val="EAEAEA"/>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379" autoAdjust="0"/>
    <p:restoredTop sz="93812" autoAdjust="0"/>
  </p:normalViewPr>
  <p:slideViewPr>
    <p:cSldViewPr snapToGrid="0">
      <p:cViewPr varScale="1">
        <p:scale>
          <a:sx n="122" d="100"/>
          <a:sy n="122" d="100"/>
        </p:scale>
        <p:origin x="-576" y="-102"/>
      </p:cViewPr>
      <p:guideLst>
        <p:guide orient="horz" pos="214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3-25T15:03:30.821" idx="6">
    <p:pos x="10" y="10"/>
    <p:text>новый</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3-25T15:03:30.821" idx="7">
    <p:pos x="10" y="10"/>
    <p:text>новый</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3-25T15:03:30.821" idx="2">
    <p:pos x="10" y="10"/>
    <p:text>новый</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3-25T15:00:32.271" idx="3">
    <p:pos x="10" y="18"/>
    <p:text>новый</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03-25T15:00:10.270" idx="4">
    <p:pos x="10" y="10"/>
    <p:text>новый</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4-03-25T15:03:40.118" idx="5">
    <p:pos x="10" y="10"/>
    <p:text>новый</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1638" cy="496888"/>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defRPr sz="1200">
                <a:latin typeface="Arial" pitchFamily="34" charset="0"/>
                <a:cs typeface="+mn-cs"/>
              </a:defRPr>
            </a:lvl1pPr>
          </a:lstStyle>
          <a:p>
            <a:pPr>
              <a:defRPr/>
            </a:pPr>
            <a:endParaRPr lang="ru-RU"/>
          </a:p>
        </p:txBody>
      </p:sp>
      <p:sp>
        <p:nvSpPr>
          <p:cNvPr id="34819" name="Rectangle 3"/>
          <p:cNvSpPr>
            <a:spLocks noGrp="1" noChangeArrowheads="1"/>
          </p:cNvSpPr>
          <p:nvPr>
            <p:ph type="dt" sz="quarter" idx="1"/>
          </p:nvPr>
        </p:nvSpPr>
        <p:spPr bwMode="auto">
          <a:xfrm>
            <a:off x="3846513" y="0"/>
            <a:ext cx="2941637" cy="496888"/>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defRPr sz="1200">
                <a:latin typeface="Arial" pitchFamily="34" charset="0"/>
                <a:cs typeface="+mn-cs"/>
              </a:defRPr>
            </a:lvl1pPr>
          </a:lstStyle>
          <a:p>
            <a:pPr>
              <a:defRPr/>
            </a:pPr>
            <a:endParaRPr lang="ru-RU"/>
          </a:p>
        </p:txBody>
      </p:sp>
      <p:sp>
        <p:nvSpPr>
          <p:cNvPr id="34820" name="Rectangle 4"/>
          <p:cNvSpPr>
            <a:spLocks noGrp="1" noChangeArrowheads="1"/>
          </p:cNvSpPr>
          <p:nvPr>
            <p:ph type="ftr" sz="quarter" idx="2"/>
          </p:nvPr>
        </p:nvSpPr>
        <p:spPr bwMode="auto">
          <a:xfrm>
            <a:off x="0" y="9426575"/>
            <a:ext cx="2941638" cy="496888"/>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defRPr sz="1200">
                <a:latin typeface="Arial" pitchFamily="34" charset="0"/>
                <a:cs typeface="+mn-cs"/>
              </a:defRPr>
            </a:lvl1pPr>
          </a:lstStyle>
          <a:p>
            <a:pPr>
              <a:defRPr/>
            </a:pPr>
            <a:endParaRPr lang="ru-RU"/>
          </a:p>
        </p:txBody>
      </p:sp>
      <p:sp>
        <p:nvSpPr>
          <p:cNvPr id="34821" name="Rectangle 5"/>
          <p:cNvSpPr>
            <a:spLocks noGrp="1" noChangeArrowheads="1"/>
          </p:cNvSpPr>
          <p:nvPr>
            <p:ph type="sldNum" sz="quarter" idx="3"/>
          </p:nvPr>
        </p:nvSpPr>
        <p:spPr bwMode="auto">
          <a:xfrm>
            <a:off x="3846513" y="9426575"/>
            <a:ext cx="2941637" cy="496888"/>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a:defRPr sz="1200">
                <a:latin typeface="Arial" pitchFamily="34" charset="0"/>
                <a:cs typeface="+mn-cs"/>
              </a:defRPr>
            </a:lvl1pPr>
          </a:lstStyle>
          <a:p>
            <a:pPr>
              <a:defRPr/>
            </a:pPr>
            <a:fld id="{4E6300CC-9524-4649-8244-DF432B890DDA}"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1638" cy="496888"/>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defRPr sz="1200">
                <a:latin typeface="Arial" pitchFamily="34" charset="0"/>
                <a:cs typeface="+mn-cs"/>
              </a:defRPr>
            </a:lvl1pPr>
          </a:lstStyle>
          <a:p>
            <a:pPr>
              <a:defRPr/>
            </a:pPr>
            <a:endParaRPr lang="ru-RU"/>
          </a:p>
        </p:txBody>
      </p:sp>
      <p:sp>
        <p:nvSpPr>
          <p:cNvPr id="6147" name="Rectangle 3"/>
          <p:cNvSpPr>
            <a:spLocks noGrp="1" noChangeArrowheads="1"/>
          </p:cNvSpPr>
          <p:nvPr>
            <p:ph type="dt" idx="1"/>
          </p:nvPr>
        </p:nvSpPr>
        <p:spPr bwMode="auto">
          <a:xfrm>
            <a:off x="3846513" y="0"/>
            <a:ext cx="2941637" cy="496888"/>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defRPr sz="1200">
                <a:latin typeface="Arial" pitchFamily="34" charset="0"/>
                <a:cs typeface="+mn-cs"/>
              </a:defRPr>
            </a:lvl1pPr>
          </a:lstStyle>
          <a:p>
            <a:pPr>
              <a:defRPr/>
            </a:pPr>
            <a:endParaRPr lang="ru-RU"/>
          </a:p>
        </p:txBody>
      </p:sp>
      <p:sp>
        <p:nvSpPr>
          <p:cNvPr id="16388" name="Rectangle 4"/>
          <p:cNvSpPr>
            <a:spLocks noGrp="1" noRot="1" noChangeAspect="1" noChangeArrowheads="1" noTextEdit="1"/>
          </p:cNvSpPr>
          <p:nvPr>
            <p:ph type="sldImg" idx="2"/>
          </p:nvPr>
        </p:nvSpPr>
        <p:spPr bwMode="auto">
          <a:xfrm>
            <a:off x="912813" y="744538"/>
            <a:ext cx="4960937" cy="37211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4875" y="4713288"/>
            <a:ext cx="4978400" cy="4465637"/>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150" name="Rectangle 6"/>
          <p:cNvSpPr>
            <a:spLocks noGrp="1" noChangeArrowheads="1"/>
          </p:cNvSpPr>
          <p:nvPr>
            <p:ph type="ftr" sz="quarter" idx="4"/>
          </p:nvPr>
        </p:nvSpPr>
        <p:spPr bwMode="auto">
          <a:xfrm>
            <a:off x="0" y="9426575"/>
            <a:ext cx="2941638" cy="496888"/>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defRPr sz="1200">
                <a:latin typeface="Arial" pitchFamily="34" charset="0"/>
                <a:cs typeface="+mn-cs"/>
              </a:defRPr>
            </a:lvl1pPr>
          </a:lstStyle>
          <a:p>
            <a:pPr>
              <a:defRPr/>
            </a:pPr>
            <a:endParaRPr lang="ru-RU"/>
          </a:p>
        </p:txBody>
      </p:sp>
      <p:sp>
        <p:nvSpPr>
          <p:cNvPr id="6151" name="Rectangle 7"/>
          <p:cNvSpPr>
            <a:spLocks noGrp="1" noChangeArrowheads="1"/>
          </p:cNvSpPr>
          <p:nvPr>
            <p:ph type="sldNum" sz="quarter" idx="5"/>
          </p:nvPr>
        </p:nvSpPr>
        <p:spPr bwMode="auto">
          <a:xfrm>
            <a:off x="3846513" y="9426575"/>
            <a:ext cx="2941637" cy="496888"/>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a:defRPr sz="1200">
                <a:latin typeface="Arial" pitchFamily="34" charset="0"/>
                <a:cs typeface="+mn-cs"/>
              </a:defRPr>
            </a:lvl1pPr>
          </a:lstStyle>
          <a:p>
            <a:pPr>
              <a:defRPr/>
            </a:pPr>
            <a:fld id="{E056C214-3CA8-4A02-9FF7-6B3BA98A610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5B29FC3B-4C08-4210-9022-7474E8B078BE}" type="slidenum">
              <a:rPr lang="ru-RU" smtClean="0">
                <a:latin typeface="Arial" charset="0"/>
              </a:rPr>
              <a:pPr>
                <a:defRPr/>
              </a:pPr>
              <a:t>1</a:t>
            </a:fld>
            <a:endParaRPr lang="ru-RU" smtClean="0">
              <a:latin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txBox="1">
            <a:spLocks noGrp="1" noChangeArrowheads="1"/>
          </p:cNvSpPr>
          <p:nvPr/>
        </p:nvSpPr>
        <p:spPr bwMode="auto">
          <a:xfrm>
            <a:off x="3846513" y="9426575"/>
            <a:ext cx="2941637" cy="496888"/>
          </a:xfrm>
          <a:prstGeom prst="rect">
            <a:avLst/>
          </a:prstGeom>
          <a:noFill/>
          <a:ln w="9525">
            <a:noFill/>
            <a:miter lim="800000"/>
            <a:headEnd/>
            <a:tailEnd/>
          </a:ln>
        </p:spPr>
        <p:txBody>
          <a:bodyPr lIns="91428" tIns="45714" rIns="91428" bIns="45714" anchor="b"/>
          <a:lstStyle/>
          <a:p>
            <a:pPr algn="r"/>
            <a:fld id="{BF4C1C29-2933-43ED-81D8-B1BC57088C24}" type="slidenum">
              <a:rPr lang="ru-RU" sz="1200"/>
              <a:pPr algn="r"/>
              <a:t>18</a:t>
            </a:fld>
            <a:endParaRPr lang="ru-RU" sz="1200"/>
          </a:p>
        </p:txBody>
      </p:sp>
      <p:sp>
        <p:nvSpPr>
          <p:cNvPr id="126978" name="Rectangle 2"/>
          <p:cNvSpPr>
            <a:spLocks noGrp="1" noRot="1" noChangeAspect="1" noChangeArrowheads="1" noTextEdit="1"/>
          </p:cNvSpPr>
          <p:nvPr>
            <p:ph type="sldImg"/>
          </p:nvPr>
        </p:nvSpPr>
        <p:spPr>
          <a:xfrm>
            <a:off x="912813" y="742950"/>
            <a:ext cx="4964112" cy="3722688"/>
          </a:xfrm>
          <a:ln/>
        </p:spPr>
      </p:sp>
      <p:sp>
        <p:nvSpPr>
          <p:cNvPr id="126979" name="Rectangle 3"/>
          <p:cNvSpPr>
            <a:spLocks noGrp="1" noChangeArrowheads="1"/>
          </p:cNvSpPr>
          <p:nvPr>
            <p:ph type="body" idx="1"/>
          </p:nvPr>
        </p:nvSpPr>
        <p:spPr>
          <a:xfrm>
            <a:off x="904875" y="4713288"/>
            <a:ext cx="4978400" cy="4467225"/>
          </a:xfrm>
          <a:noFill/>
          <a:ln/>
        </p:spPr>
        <p:txBody>
          <a:bodyPr/>
          <a:lstStyle/>
          <a:p>
            <a:pPr eaLnBrk="1" hangingPunct="1"/>
            <a:r>
              <a:rPr lang="ru-RU" smtClean="0">
                <a:latin typeface="Arial" charset="0"/>
              </a:rPr>
              <a:t>Титул</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txBox="1">
            <a:spLocks noGrp="1" noChangeArrowheads="1"/>
          </p:cNvSpPr>
          <p:nvPr/>
        </p:nvSpPr>
        <p:spPr bwMode="auto">
          <a:xfrm>
            <a:off x="3846513" y="9426575"/>
            <a:ext cx="2941637" cy="496888"/>
          </a:xfrm>
          <a:prstGeom prst="rect">
            <a:avLst/>
          </a:prstGeom>
          <a:noFill/>
          <a:ln w="9525">
            <a:noFill/>
            <a:miter lim="800000"/>
            <a:headEnd/>
            <a:tailEnd/>
          </a:ln>
        </p:spPr>
        <p:txBody>
          <a:bodyPr lIns="91428" tIns="45714" rIns="91428" bIns="45714" anchor="b"/>
          <a:lstStyle/>
          <a:p>
            <a:pPr algn="r"/>
            <a:fld id="{DBD5C764-AF75-4E0B-BCC9-0196AA48F81D}" type="slidenum">
              <a:rPr lang="ru-RU" sz="1200"/>
              <a:pPr algn="r"/>
              <a:t>19</a:t>
            </a:fld>
            <a:endParaRPr lang="ru-RU" sz="1200"/>
          </a:p>
        </p:txBody>
      </p:sp>
      <p:sp>
        <p:nvSpPr>
          <p:cNvPr id="129026" name="Rectangle 2"/>
          <p:cNvSpPr>
            <a:spLocks noGrp="1" noRot="1" noChangeAspect="1" noChangeArrowheads="1" noTextEdit="1"/>
          </p:cNvSpPr>
          <p:nvPr>
            <p:ph type="sldImg"/>
          </p:nvPr>
        </p:nvSpPr>
        <p:spPr>
          <a:xfrm>
            <a:off x="912813" y="742950"/>
            <a:ext cx="4964112" cy="3722688"/>
          </a:xfrm>
          <a:ln/>
        </p:spPr>
      </p:sp>
      <p:sp>
        <p:nvSpPr>
          <p:cNvPr id="129027" name="Rectangle 3"/>
          <p:cNvSpPr>
            <a:spLocks noGrp="1" noChangeArrowheads="1"/>
          </p:cNvSpPr>
          <p:nvPr>
            <p:ph type="body" idx="1"/>
          </p:nvPr>
        </p:nvSpPr>
        <p:spPr>
          <a:xfrm>
            <a:off x="904875" y="4713288"/>
            <a:ext cx="4978400" cy="4467225"/>
          </a:xfrm>
          <a:noFill/>
          <a:ln/>
        </p:spPr>
        <p:txBody>
          <a:bodyPr/>
          <a:lstStyle/>
          <a:p>
            <a:pPr eaLnBrk="1" hangingPunct="1"/>
            <a:r>
              <a:rPr lang="ru-RU" smtClean="0">
                <a:latin typeface="Arial" charset="0"/>
              </a:rPr>
              <a:t>Титул</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798DDE99-8562-4E20-93F3-042E8AB915AF}" type="slidenum">
              <a:rPr lang="ru-RU" smtClean="0">
                <a:latin typeface="Arial" charset="0"/>
              </a:rPr>
              <a:pPr>
                <a:defRPr/>
              </a:pPr>
              <a:t>23</a:t>
            </a:fld>
            <a:endParaRPr lang="ru-RU" smtClean="0">
              <a:latin typeface="Arial" charset="0"/>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832A5394-64CD-432A-9ABB-063329B43FE2}" type="slidenum">
              <a:rPr lang="ru-RU" smtClean="0">
                <a:latin typeface="Arial" charset="0"/>
              </a:rPr>
              <a:pPr>
                <a:defRPr/>
              </a:pPr>
              <a:t>32</a:t>
            </a:fld>
            <a:endParaRPr lang="ru-RU" smtClean="0">
              <a:latin typeface="Arial" charset="0"/>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78A96398-6CBC-48ED-B2DE-E6A137AC9997}" type="slidenum">
              <a:rPr lang="ru-RU" smtClean="0">
                <a:latin typeface="Arial" charset="0"/>
              </a:rPr>
              <a:pPr>
                <a:defRPr/>
              </a:pPr>
              <a:t>33</a:t>
            </a:fld>
            <a:endParaRPr lang="ru-RU" smtClean="0">
              <a:latin typeface="Arial" charset="0"/>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A9FFAAB3-AC74-4A33-82E0-9A029E8FE06E}" type="slidenum">
              <a:rPr lang="ru-RU" smtClean="0">
                <a:latin typeface="Arial" charset="0"/>
              </a:rPr>
              <a:pPr>
                <a:defRPr/>
              </a:pPr>
              <a:t>34</a:t>
            </a:fld>
            <a:endParaRPr lang="ru-RU" smtClean="0">
              <a:latin typeface="Arial" charset="0"/>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p:txBody>
          <a:bodyPr/>
          <a:lstStyle/>
          <a:p>
            <a:pPr defTabSz="954088">
              <a:defRPr/>
            </a:pPr>
            <a:fld id="{25DB8BC0-0A7D-4420-A9D2-AFCFF9288458}" type="slidenum">
              <a:rPr lang="ru-RU" smtClean="0">
                <a:latin typeface="Arial" charset="0"/>
              </a:rPr>
              <a:pPr defTabSz="954088">
                <a:defRPr/>
              </a:pPr>
              <a:t>35</a:t>
            </a:fld>
            <a:endParaRPr lang="ru-RU" smtClean="0">
              <a:latin typeface="Arial" charset="0"/>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r>
              <a:rPr lang="ru-RU" smtClean="0">
                <a:latin typeface="Arial" charset="0"/>
              </a:rPr>
              <a:t>Титул</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8ABB8763-4DE3-4FDB-AD46-1A348C2729CE}" type="slidenum">
              <a:rPr lang="ru-RU" smtClean="0">
                <a:latin typeface="Arial" charset="0"/>
              </a:rPr>
              <a:pPr>
                <a:defRPr/>
              </a:pPr>
              <a:t>36</a:t>
            </a:fld>
            <a:endParaRPr lang="ru-RU" smtClean="0">
              <a:latin typeface="Arial" charset="0"/>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B16C8F99-5A05-44F9-A1C3-BC00AD294212}" type="slidenum">
              <a:rPr lang="ru-RU" smtClean="0">
                <a:latin typeface="Arial" charset="0"/>
              </a:rPr>
              <a:pPr>
                <a:defRPr/>
              </a:pPr>
              <a:t>37</a:t>
            </a:fld>
            <a:endParaRPr lang="ru-RU" smtClean="0">
              <a:latin typeface="Arial"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4ACC1AFB-FE30-4B58-830E-DA6D8C6E2692}" type="slidenum">
              <a:rPr lang="ru-RU" smtClean="0">
                <a:latin typeface="Arial" charset="0"/>
              </a:rPr>
              <a:pPr>
                <a:defRPr/>
              </a:pPr>
              <a:t>38</a:t>
            </a:fld>
            <a:endParaRPr lang="ru-RU" smtClean="0">
              <a:latin typeface="Arial" charset="0"/>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846513" y="9426575"/>
            <a:ext cx="2941637" cy="496888"/>
          </a:xfrm>
          <a:prstGeom prst="rect">
            <a:avLst/>
          </a:prstGeom>
          <a:noFill/>
          <a:ln w="9525">
            <a:noFill/>
            <a:miter lim="800000"/>
            <a:headEnd/>
            <a:tailEnd/>
          </a:ln>
        </p:spPr>
        <p:txBody>
          <a:bodyPr lIns="91428" tIns="45714" rIns="91428" bIns="45714" anchor="b"/>
          <a:lstStyle/>
          <a:p>
            <a:pPr algn="r"/>
            <a:fld id="{362CE0F1-CD61-4F77-8226-C2465556E30D}" type="slidenum">
              <a:rPr lang="ru-RU" sz="1200"/>
              <a:pPr algn="r"/>
              <a:t>2</a:t>
            </a:fld>
            <a:endParaRPr lang="ru-RU"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779D1DC8-4238-4946-BE37-061A8B172306}" type="slidenum">
              <a:rPr lang="ru-RU" smtClean="0">
                <a:latin typeface="Arial" charset="0"/>
              </a:rPr>
              <a:pPr>
                <a:defRPr/>
              </a:pPr>
              <a:t>39</a:t>
            </a:fld>
            <a:endParaRPr lang="ru-RU" smtClean="0">
              <a:latin typeface="Arial" charset="0"/>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061CCA1A-1810-450F-8011-8AEA2E03FCB1}" type="slidenum">
              <a:rPr lang="ru-RU" smtClean="0">
                <a:latin typeface="Arial" charset="0"/>
              </a:rPr>
              <a:pPr>
                <a:defRPr/>
              </a:pPr>
              <a:t>40</a:t>
            </a:fld>
            <a:endParaRPr lang="ru-RU" smtClean="0">
              <a:latin typeface="Arial" charset="0"/>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9F39DF5F-C09C-48BB-8DCF-85D4675F5879}" type="slidenum">
              <a:rPr lang="ru-RU" smtClean="0">
                <a:latin typeface="Arial" charset="0"/>
              </a:rPr>
              <a:pPr>
                <a:defRPr/>
              </a:pPr>
              <a:t>41</a:t>
            </a:fld>
            <a:endParaRPr lang="ru-RU" smtClean="0">
              <a:latin typeface="Arial" charset="0"/>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AAFD28EC-63DC-4351-B7D7-76B21B1E4242}" type="slidenum">
              <a:rPr lang="ru-RU" smtClean="0">
                <a:latin typeface="Arial" charset="0"/>
              </a:rPr>
              <a:pPr>
                <a:defRPr/>
              </a:pPr>
              <a:t>42</a:t>
            </a:fld>
            <a:endParaRPr lang="ru-RU" smtClean="0">
              <a:latin typeface="Arial" charset="0"/>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EE23325E-353A-4CFB-8AE3-DF57C94BB4FF}" type="slidenum">
              <a:rPr lang="ru-RU" smtClean="0">
                <a:latin typeface="Arial" charset="0"/>
              </a:rPr>
              <a:pPr>
                <a:defRPr/>
              </a:pPr>
              <a:t>43</a:t>
            </a:fld>
            <a:endParaRPr lang="ru-RU" smtClean="0">
              <a:latin typeface="Arial"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AD3D95BC-EC5D-4A1E-AE7A-43E52120F602}" type="slidenum">
              <a:rPr lang="ru-RU" smtClean="0">
                <a:latin typeface="Arial" charset="0"/>
              </a:rPr>
              <a:pPr>
                <a:defRPr/>
              </a:pPr>
              <a:t>44</a:t>
            </a:fld>
            <a:endParaRPr lang="ru-RU" smtClean="0">
              <a:latin typeface="Arial" charset="0"/>
            </a:endParaRPr>
          </a:p>
        </p:txBody>
      </p:sp>
      <p:sp>
        <p:nvSpPr>
          <p:cNvPr id="168962" name="Rectangle 2"/>
          <p:cNvSpPr>
            <a:spLocks noGrp="1" noRot="1" noChangeAspect="1" noChangeArrowheads="1" noTextEdit="1"/>
          </p:cNvSpPr>
          <p:nvPr>
            <p:ph type="sldImg"/>
          </p:nvPr>
        </p:nvSpPr>
        <p:spPr>
          <a:xfrm>
            <a:off x="912813" y="742950"/>
            <a:ext cx="4964112" cy="3722688"/>
          </a:xfrm>
          <a:ln/>
        </p:spPr>
      </p:sp>
      <p:sp>
        <p:nvSpPr>
          <p:cNvPr id="168963" name="Rectangle 3"/>
          <p:cNvSpPr>
            <a:spLocks noGrp="1" noChangeArrowheads="1"/>
          </p:cNvSpPr>
          <p:nvPr>
            <p:ph type="body" idx="1"/>
          </p:nvPr>
        </p:nvSpPr>
        <p:spPr>
          <a:xfrm>
            <a:off x="904875" y="4713288"/>
            <a:ext cx="4978400" cy="4467225"/>
          </a:xfrm>
          <a:noFill/>
          <a:ln/>
        </p:spPr>
        <p:txBody>
          <a:bodyPr/>
          <a:lstStyle/>
          <a:p>
            <a:pPr eaLnBrk="1" hangingPunct="1"/>
            <a:r>
              <a:rPr lang="ru-RU" smtClean="0">
                <a:latin typeface="Arial" charset="0"/>
              </a:rPr>
              <a:t>Титул</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83CE59D4-EEC2-47B1-A23F-5FF9476C1CDC}" type="slidenum">
              <a:rPr lang="ru-RU" smtClean="0">
                <a:latin typeface="Arial" charset="0"/>
              </a:rPr>
              <a:pPr>
                <a:defRPr/>
              </a:pPr>
              <a:t>45</a:t>
            </a:fld>
            <a:endParaRPr lang="ru-RU" smtClean="0">
              <a:latin typeface="Arial" charset="0"/>
            </a:endParaRPr>
          </a:p>
        </p:txBody>
      </p:sp>
      <p:sp>
        <p:nvSpPr>
          <p:cNvPr id="171010" name="Rectangle 2"/>
          <p:cNvSpPr>
            <a:spLocks noGrp="1" noRot="1" noChangeAspect="1" noChangeArrowheads="1" noTextEdit="1"/>
          </p:cNvSpPr>
          <p:nvPr>
            <p:ph type="sldImg"/>
          </p:nvPr>
        </p:nvSpPr>
        <p:spPr>
          <a:xfrm>
            <a:off x="912813" y="742950"/>
            <a:ext cx="4964112" cy="3722688"/>
          </a:xfrm>
          <a:ln/>
        </p:spPr>
      </p:sp>
      <p:sp>
        <p:nvSpPr>
          <p:cNvPr id="171011" name="Rectangle 3"/>
          <p:cNvSpPr>
            <a:spLocks noGrp="1" noChangeArrowheads="1"/>
          </p:cNvSpPr>
          <p:nvPr>
            <p:ph type="body" idx="1"/>
          </p:nvPr>
        </p:nvSpPr>
        <p:spPr>
          <a:xfrm>
            <a:off x="904875" y="4713288"/>
            <a:ext cx="4978400" cy="4467225"/>
          </a:xfrm>
          <a:noFill/>
          <a:ln/>
        </p:spPr>
        <p:txBody>
          <a:bodyPr/>
          <a:lstStyle/>
          <a:p>
            <a:pPr eaLnBrk="1" hangingPunct="1"/>
            <a:r>
              <a:rPr lang="ru-RU" smtClean="0">
                <a:latin typeface="Arial" charset="0"/>
              </a:rPr>
              <a:t>Титул</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A11E3BDF-25C9-4B2E-8401-597335866D3E}" type="slidenum">
              <a:rPr lang="ru-RU" smtClean="0">
                <a:latin typeface="Arial" charset="0"/>
              </a:rPr>
              <a:pPr>
                <a:defRPr/>
              </a:pPr>
              <a:t>46</a:t>
            </a:fld>
            <a:endParaRPr lang="ru-RU" smtClean="0">
              <a:latin typeface="Arial" charset="0"/>
            </a:endParaRPr>
          </a:p>
        </p:txBody>
      </p:sp>
      <p:sp>
        <p:nvSpPr>
          <p:cNvPr id="173058" name="Rectangle 2"/>
          <p:cNvSpPr>
            <a:spLocks noGrp="1" noRot="1" noChangeAspect="1" noChangeArrowheads="1" noTextEdit="1"/>
          </p:cNvSpPr>
          <p:nvPr>
            <p:ph type="sldImg"/>
          </p:nvPr>
        </p:nvSpPr>
        <p:spPr>
          <a:xfrm>
            <a:off x="912813" y="742950"/>
            <a:ext cx="4964112" cy="3722688"/>
          </a:xfrm>
          <a:ln/>
        </p:spPr>
      </p:sp>
      <p:sp>
        <p:nvSpPr>
          <p:cNvPr id="173059" name="Rectangle 3"/>
          <p:cNvSpPr>
            <a:spLocks noGrp="1" noChangeArrowheads="1"/>
          </p:cNvSpPr>
          <p:nvPr>
            <p:ph type="body" idx="1"/>
          </p:nvPr>
        </p:nvSpPr>
        <p:spPr>
          <a:xfrm>
            <a:off x="904875" y="4713288"/>
            <a:ext cx="4978400" cy="4467225"/>
          </a:xfrm>
          <a:noFill/>
          <a:ln/>
        </p:spPr>
        <p:txBody>
          <a:bodyPr/>
          <a:lstStyle/>
          <a:p>
            <a:pPr eaLnBrk="1" hangingPunct="1"/>
            <a:r>
              <a:rPr lang="ru-RU" smtClean="0">
                <a:latin typeface="Arial" charset="0"/>
              </a:rPr>
              <a:t>Титул</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9B1956D0-BFCA-4355-BE52-14CABE7C89BC}" type="slidenum">
              <a:rPr lang="ru-RU" smtClean="0">
                <a:latin typeface="Arial" charset="0"/>
              </a:rPr>
              <a:pPr>
                <a:defRPr/>
              </a:pPr>
              <a:t>47</a:t>
            </a:fld>
            <a:endParaRPr lang="ru-RU" smtClean="0">
              <a:latin typeface="Arial" charset="0"/>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F1AC6F62-E15B-4219-A227-0C66ADFA35B4}" type="slidenum">
              <a:rPr lang="ru-RU" smtClean="0">
                <a:latin typeface="Arial" charset="0"/>
              </a:rPr>
              <a:pPr>
                <a:defRPr/>
              </a:pPr>
              <a:t>49</a:t>
            </a:fld>
            <a:endParaRPr lang="ru-RU" smtClean="0">
              <a:latin typeface="Arial" charset="0"/>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0CFCC5D4-5209-4953-83E8-6E10487485A5}" type="slidenum">
              <a:rPr lang="ru-RU" smtClean="0">
                <a:latin typeface="Arial" charset="0"/>
              </a:rPr>
              <a:pPr>
                <a:defRPr/>
              </a:pPr>
              <a:t>3</a:t>
            </a:fld>
            <a:endParaRPr lang="ru-RU" smtClean="0">
              <a:latin typeface="Arial"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E3E7A541-1DF3-4BBC-8D6A-3685324F7FF9}" type="slidenum">
              <a:rPr lang="ru-RU" smtClean="0">
                <a:latin typeface="Arial" charset="0"/>
              </a:rPr>
              <a:pPr>
                <a:defRPr/>
              </a:pPr>
              <a:t>50</a:t>
            </a:fld>
            <a:endParaRPr lang="ru-RU" smtClean="0">
              <a:latin typeface="Arial" charset="0"/>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2E40BA28-12C9-439C-AF73-C4726E994DC5}" type="slidenum">
              <a:rPr lang="ru-RU" smtClean="0">
                <a:latin typeface="Arial" charset="0"/>
              </a:rPr>
              <a:pPr>
                <a:defRPr/>
              </a:pPr>
              <a:t>51</a:t>
            </a:fld>
            <a:endParaRPr lang="ru-RU" smtClean="0">
              <a:latin typeface="Arial" charset="0"/>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EB93010C-F537-4905-8AEF-8755D46B9DAB}" type="slidenum">
              <a:rPr lang="ru-RU" smtClean="0">
                <a:latin typeface="Arial" charset="0"/>
              </a:rPr>
              <a:pPr>
                <a:defRPr/>
              </a:pPr>
              <a:t>52</a:t>
            </a:fld>
            <a:endParaRPr lang="ru-RU" smtClean="0">
              <a:latin typeface="Arial" charset="0"/>
            </a:endParaRP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57DBDC18-B99E-4164-AAF4-A11C09BCBC99}" type="slidenum">
              <a:rPr lang="ru-RU" smtClean="0">
                <a:latin typeface="Arial" charset="0"/>
              </a:rPr>
              <a:pPr>
                <a:defRPr/>
              </a:pPr>
              <a:t>53</a:t>
            </a:fld>
            <a:endParaRPr lang="ru-RU" smtClean="0">
              <a:latin typeface="Arial"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p:txBody>
          <a:bodyPr/>
          <a:lstStyle/>
          <a:p>
            <a:pPr defTabSz="953898">
              <a:defRPr/>
            </a:pPr>
            <a:fld id="{E67E85CD-3F37-47DE-8A03-E1468670B39E}" type="slidenum">
              <a:rPr lang="ru-RU" smtClean="0">
                <a:latin typeface="Arial" charset="0"/>
              </a:rPr>
              <a:pPr defTabSz="953898">
                <a:defRPr/>
              </a:pPr>
              <a:t>54</a:t>
            </a:fld>
            <a:endParaRPr lang="ru-RU" dirty="0" smtClean="0">
              <a:latin typeface="Arial" charset="0"/>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AE7E6720-7C41-409C-A7A3-CDC84B109448}" type="slidenum">
              <a:rPr lang="ru-RU" smtClean="0">
                <a:latin typeface="Arial" charset="0"/>
              </a:rPr>
              <a:pPr>
                <a:defRPr/>
              </a:pPr>
              <a:t>55</a:t>
            </a:fld>
            <a:endParaRPr lang="ru-RU" smtClean="0">
              <a:latin typeface="Arial" charset="0"/>
            </a:endParaRP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pPr eaLnBrk="1" hangingPunct="1"/>
            <a:r>
              <a:rPr lang="ru-RU" smtClean="0">
                <a:latin typeface="Arial" charset="0"/>
              </a:rPr>
              <a:t>Завершающий</a:t>
            </a:r>
          </a:p>
          <a:p>
            <a:pPr eaLnBrk="1" hangingPunct="1"/>
            <a:endParaRPr lang="ru-RU"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defTabSz="953898">
              <a:defRPr/>
            </a:pPr>
            <a:fld id="{99CB4806-1519-421F-A507-56CDE4ABB0FB}" type="slidenum">
              <a:rPr lang="ru-RU" smtClean="0">
                <a:latin typeface="Arial" charset="0"/>
              </a:rPr>
              <a:pPr defTabSz="953898">
                <a:defRPr/>
              </a:pPr>
              <a:t>9</a:t>
            </a:fld>
            <a:endParaRPr lang="ru-RU" dirty="0" smtClean="0">
              <a:latin typeface="Arial"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endParaRPr lang="ru-RU"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50BEF193-3AB1-49C3-A6A7-275B03D94994}" type="slidenum">
              <a:rPr lang="ru-RU" smtClean="0">
                <a:latin typeface="Arial" charset="0"/>
              </a:rPr>
              <a:pPr>
                <a:defRPr/>
              </a:pPr>
              <a:t>12</a:t>
            </a:fld>
            <a:endParaRPr lang="ru-RU" smtClean="0">
              <a:latin typeface="Arial" charset="0"/>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B2FCED21-27CD-4A78-92AB-61564BD6E434}" type="slidenum">
              <a:rPr lang="ru-RU" smtClean="0">
                <a:latin typeface="Arial" charset="0"/>
              </a:rPr>
              <a:pPr>
                <a:defRPr/>
              </a:pPr>
              <a:t>14</a:t>
            </a:fld>
            <a:endParaRPr lang="ru-RU" smtClean="0">
              <a:latin typeface="Arial"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AA82A95B-618A-4818-9E1A-44111CEC760B}" type="slidenum">
              <a:rPr lang="ru-RU" smtClean="0">
                <a:latin typeface="Arial" charset="0"/>
              </a:rPr>
              <a:pPr>
                <a:defRPr/>
              </a:pPr>
              <a:t>15</a:t>
            </a:fld>
            <a:endParaRPr lang="ru-RU" smtClean="0">
              <a:latin typeface="Arial" charset="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r>
              <a:rPr lang="ru-RU" smtClean="0">
                <a:latin typeface="Arial" charset="0"/>
              </a:rPr>
              <a:t>Титул</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txBox="1">
            <a:spLocks noGrp="1" noChangeArrowheads="1"/>
          </p:cNvSpPr>
          <p:nvPr/>
        </p:nvSpPr>
        <p:spPr bwMode="auto">
          <a:xfrm>
            <a:off x="3846513" y="9426575"/>
            <a:ext cx="2941637" cy="496888"/>
          </a:xfrm>
          <a:prstGeom prst="rect">
            <a:avLst/>
          </a:prstGeom>
          <a:noFill/>
          <a:ln w="9525">
            <a:noFill/>
            <a:miter lim="800000"/>
            <a:headEnd/>
            <a:tailEnd/>
          </a:ln>
        </p:spPr>
        <p:txBody>
          <a:bodyPr lIns="91428" tIns="45714" rIns="91428" bIns="45714" anchor="b"/>
          <a:lstStyle/>
          <a:p>
            <a:pPr algn="r"/>
            <a:fld id="{8292626B-F326-4BA2-91B0-B3AC7F6A5070}" type="slidenum">
              <a:rPr lang="ru-RU" sz="1200"/>
              <a:pPr algn="r"/>
              <a:t>16</a:t>
            </a:fld>
            <a:endParaRPr lang="ru-RU" sz="1200"/>
          </a:p>
        </p:txBody>
      </p:sp>
      <p:sp>
        <p:nvSpPr>
          <p:cNvPr id="122882" name="Rectangle 2"/>
          <p:cNvSpPr>
            <a:spLocks noGrp="1" noRot="1" noChangeAspect="1" noChangeArrowheads="1" noTextEdit="1"/>
          </p:cNvSpPr>
          <p:nvPr>
            <p:ph type="sldImg"/>
          </p:nvPr>
        </p:nvSpPr>
        <p:spPr>
          <a:xfrm>
            <a:off x="912813" y="742950"/>
            <a:ext cx="4964112" cy="3722688"/>
          </a:xfrm>
          <a:ln/>
        </p:spPr>
      </p:sp>
      <p:sp>
        <p:nvSpPr>
          <p:cNvPr id="122883" name="Rectangle 3"/>
          <p:cNvSpPr>
            <a:spLocks noGrp="1" noChangeArrowheads="1"/>
          </p:cNvSpPr>
          <p:nvPr>
            <p:ph type="body" idx="1"/>
          </p:nvPr>
        </p:nvSpPr>
        <p:spPr>
          <a:xfrm>
            <a:off x="904875" y="4713288"/>
            <a:ext cx="4978400" cy="4467225"/>
          </a:xfrm>
          <a:noFill/>
          <a:ln/>
        </p:spPr>
        <p:txBody>
          <a:bodyPr/>
          <a:lstStyle/>
          <a:p>
            <a:pPr eaLnBrk="1" hangingPunct="1"/>
            <a:r>
              <a:rPr lang="ru-RU" smtClean="0">
                <a:latin typeface="Arial" charset="0"/>
              </a:rPr>
              <a:t>Титул</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txBox="1">
            <a:spLocks noGrp="1" noChangeArrowheads="1"/>
          </p:cNvSpPr>
          <p:nvPr/>
        </p:nvSpPr>
        <p:spPr bwMode="auto">
          <a:xfrm>
            <a:off x="3846513" y="9426575"/>
            <a:ext cx="2941637" cy="496888"/>
          </a:xfrm>
          <a:prstGeom prst="rect">
            <a:avLst/>
          </a:prstGeom>
          <a:noFill/>
          <a:ln w="9525">
            <a:noFill/>
            <a:miter lim="800000"/>
            <a:headEnd/>
            <a:tailEnd/>
          </a:ln>
        </p:spPr>
        <p:txBody>
          <a:bodyPr lIns="91428" tIns="45714" rIns="91428" bIns="45714" anchor="b"/>
          <a:lstStyle/>
          <a:p>
            <a:pPr algn="r"/>
            <a:fld id="{6452060D-0EAD-4ABF-A463-D31DC1E99F32}" type="slidenum">
              <a:rPr lang="ru-RU" sz="1200"/>
              <a:pPr algn="r"/>
              <a:t>17</a:t>
            </a:fld>
            <a:endParaRPr lang="ru-RU" sz="1200"/>
          </a:p>
        </p:txBody>
      </p:sp>
      <p:sp>
        <p:nvSpPr>
          <p:cNvPr id="124930" name="Rectangle 2"/>
          <p:cNvSpPr>
            <a:spLocks noGrp="1" noRot="1" noChangeAspect="1" noChangeArrowheads="1" noTextEdit="1"/>
          </p:cNvSpPr>
          <p:nvPr>
            <p:ph type="sldImg"/>
          </p:nvPr>
        </p:nvSpPr>
        <p:spPr>
          <a:xfrm>
            <a:off x="912813" y="742950"/>
            <a:ext cx="4964112" cy="3722688"/>
          </a:xfrm>
          <a:ln/>
        </p:spPr>
      </p:sp>
      <p:sp>
        <p:nvSpPr>
          <p:cNvPr id="124931" name="Rectangle 3"/>
          <p:cNvSpPr>
            <a:spLocks noGrp="1" noChangeArrowheads="1"/>
          </p:cNvSpPr>
          <p:nvPr>
            <p:ph type="body" idx="1"/>
          </p:nvPr>
        </p:nvSpPr>
        <p:spPr>
          <a:xfrm>
            <a:off x="904875" y="4713288"/>
            <a:ext cx="4978400" cy="4467225"/>
          </a:xfrm>
          <a:noFill/>
          <a:ln/>
        </p:spPr>
        <p:txBody>
          <a:bodyPr/>
          <a:lstStyle/>
          <a:p>
            <a:pPr eaLnBrk="1" hangingPunct="1"/>
            <a:r>
              <a:rPr lang="ru-RU" smtClean="0">
                <a:latin typeface="Arial" charset="0"/>
              </a:rPr>
              <a:t>Титул</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uk-UA"/>
          </a:p>
        </p:txBody>
      </p:sp>
      <p:sp>
        <p:nvSpPr>
          <p:cNvPr id="3" name="Таблица 2"/>
          <p:cNvSpPr>
            <a:spLocks noGrp="1"/>
          </p:cNvSpPr>
          <p:nvPr>
            <p:ph type="tbl" idx="1"/>
          </p:nvPr>
        </p:nvSpPr>
        <p:spPr>
          <a:xfrm>
            <a:off x="457200" y="1600200"/>
            <a:ext cx="8229600" cy="4525963"/>
          </a:xfrm>
          <a:prstGeom prst="rect">
            <a:avLst/>
          </a:prstGeom>
        </p:spPr>
        <p:txBody>
          <a:bodyPr/>
          <a:lstStyle/>
          <a:p>
            <a:pPr lvl="0"/>
            <a:endParaRPr lang="uk-UA"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a:prstGeom prst="rect">
            <a:avLst/>
          </a:prstGeom>
        </p:spPr>
        <p:txBody>
          <a:bodyPr/>
          <a:lstStyle/>
          <a:p>
            <a:r>
              <a:rPr lang="ru-RU" smtClean="0"/>
              <a:t>Образец заголовка</a:t>
            </a:r>
            <a:endParaRPr lang="uk-UA"/>
          </a:p>
        </p:txBody>
      </p:sp>
      <p:sp>
        <p:nvSpPr>
          <p:cNvPr id="3" name="Содержимое 2"/>
          <p:cNvSpPr>
            <a:spLocks noGrp="1"/>
          </p:cNvSpPr>
          <p:nvPr>
            <p:ph sz="quarter" idx="1"/>
          </p:nvPr>
        </p:nvSpPr>
        <p:spPr>
          <a:xfrm>
            <a:off x="457200" y="1600200"/>
            <a:ext cx="4038600" cy="218598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quarter" idx="2"/>
          </p:nvPr>
        </p:nvSpPr>
        <p:spPr>
          <a:xfrm>
            <a:off x="4648200" y="1600200"/>
            <a:ext cx="4038600" cy="218598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Содержимое 4"/>
          <p:cNvSpPr>
            <a:spLocks noGrp="1"/>
          </p:cNvSpPr>
          <p:nvPr>
            <p:ph sz="quarter" idx="3"/>
          </p:nvPr>
        </p:nvSpPr>
        <p:spPr>
          <a:xfrm>
            <a:off x="457200" y="3938588"/>
            <a:ext cx="4038600" cy="218757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Содержимое 5"/>
          <p:cNvSpPr>
            <a:spLocks noGrp="1"/>
          </p:cNvSpPr>
          <p:nvPr>
            <p:ph sz="quarter" idx="4"/>
          </p:nvPr>
        </p:nvSpPr>
        <p:spPr>
          <a:xfrm>
            <a:off x="4648200" y="3938588"/>
            <a:ext cx="4038600" cy="218757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uk-UA"/>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4" descr="Шапка-низ-001"/>
          <p:cNvPicPr>
            <a:picLocks noChangeAspect="1" noChangeArrowheads="1"/>
          </p:cNvPicPr>
          <p:nvPr userDrawn="1"/>
        </p:nvPicPr>
        <p:blipFill>
          <a:blip r:embed="rId16" cstate="print"/>
          <a:srcRect/>
          <a:stretch>
            <a:fillRect/>
          </a:stretch>
        </p:blipFill>
        <p:spPr bwMode="auto">
          <a:xfrm>
            <a:off x="0" y="6497638"/>
            <a:ext cx="9144000" cy="360362"/>
          </a:xfrm>
          <a:prstGeom prst="rect">
            <a:avLst/>
          </a:prstGeom>
          <a:noFill/>
          <a:ln w="9525">
            <a:noFill/>
            <a:miter lim="800000"/>
            <a:headEnd/>
            <a:tailEnd/>
          </a:ln>
        </p:spPr>
      </p:pic>
      <p:pic>
        <p:nvPicPr>
          <p:cNvPr id="1028" name="Picture 4" descr="Шапка EN v01"/>
          <p:cNvPicPr>
            <a:picLocks noChangeAspect="1" noChangeArrowheads="1"/>
          </p:cNvPicPr>
          <p:nvPr userDrawn="1"/>
        </p:nvPicPr>
        <p:blipFill>
          <a:blip r:embed="rId17" cstate="print"/>
          <a:srcRect/>
          <a:stretch>
            <a:fillRect/>
          </a:stretch>
        </p:blipFill>
        <p:spPr bwMode="auto">
          <a:xfrm>
            <a:off x="0" y="0"/>
            <a:ext cx="9144000" cy="719138"/>
          </a:xfrm>
          <a:prstGeom prst="rect">
            <a:avLst/>
          </a:prstGeom>
          <a:noFill/>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comments" Target="../comments/comment5.x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hemeOverride" Target="../theme/themeOverride3.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video" Target="file:///E:\&#1055;&#1088;&#1077;&#1079;&#1077;&#1085;&#1090;&#1072;&#1094;&#1080;&#1103;\&#1055;&#1088;&#1077;&#1079;&#1077;&#1085;&#1090;&#1072;&#1094;&#1080;&#1103;%20&#1058;&#1091;&#1088;&#1094;&#1080;&#1103;%20&#1084;&#1072;&#1081;%202014\TGU_300.wmv" TargetMode="Externa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file:///E:\&#1055;&#1088;&#1077;&#1079;&#1077;&#1085;&#1090;&#1072;&#1094;&#1080;&#1103;\&#1055;&#1088;&#1077;&#1079;&#1077;&#1085;&#1090;&#1072;&#1094;&#1080;&#1103;%20&#1058;&#1091;&#1088;&#1094;&#1080;&#1103;%20&#1084;&#1072;&#1081;%202014\Drossel_Flow.wmv" TargetMode="External"/><Relationship Id="rId4" Type="http://schemas.openxmlformats.org/officeDocument/2006/relationships/comments" Target="../comments/comment1.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hemeOverride" Target="../theme/themeOverride4.xml"/><Relationship Id="rId4" Type="http://schemas.openxmlformats.org/officeDocument/2006/relationships/image" Target="../media/image53.jpeg"/></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_____Microsoft_Office_Excel_97-20033.xls"/></Relationships>
</file>

<file path=ppt/slides/_rels/slide55.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5.jpeg"/><Relationship Id="rId3" Type="http://schemas.openxmlformats.org/officeDocument/2006/relationships/image" Target="../media/image56.emf"/><Relationship Id="rId7" Type="http://schemas.openxmlformats.org/officeDocument/2006/relationships/image" Target="../media/image59.jpeg"/><Relationship Id="rId12" Type="http://schemas.openxmlformats.org/officeDocument/2006/relationships/image" Target="../media/image64.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slide" Target="slide1.xml"/><Relationship Id="rId9" Type="http://schemas.openxmlformats.org/officeDocument/2006/relationships/image" Target="../media/image61.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file:///E:\&#1055;&#1088;&#1077;&#1079;&#1077;&#1085;&#1090;&#1072;&#1094;&#1080;&#1103;\&#1055;&#1088;&#1077;&#1079;&#1077;&#1085;&#1090;&#1072;&#1094;&#1080;&#1103;%20&#1058;&#1091;&#1088;&#1094;&#1080;&#1103;%20&#1084;&#1072;&#1081;%202014\Turbine_Flow.wmv" TargetMode="Externa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7" Type="http://schemas.openxmlformats.org/officeDocument/2006/relationships/comments" Target="../comments/comment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_____Microsoft_Office_Excel_97-20032.xls"/></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rotor0001"/>
          <p:cNvPicPr>
            <a:picLocks noChangeAspect="1" noChangeArrowheads="1"/>
          </p:cNvPicPr>
          <p:nvPr/>
        </p:nvPicPr>
        <p:blipFill>
          <a:blip r:embed="rId3" cstate="print">
            <a:lum bright="32000" contrast="4000"/>
          </a:blip>
          <a:srcRect/>
          <a:stretch>
            <a:fillRect/>
          </a:stretch>
        </p:blipFill>
        <p:spPr bwMode="auto">
          <a:xfrm>
            <a:off x="395288" y="765175"/>
            <a:ext cx="8351837" cy="5837238"/>
          </a:xfrm>
          <a:prstGeom prst="rect">
            <a:avLst/>
          </a:prstGeom>
          <a:noFill/>
          <a:ln w="9525">
            <a:noFill/>
            <a:miter lim="800000"/>
            <a:headEnd/>
            <a:tailEnd/>
          </a:ln>
        </p:spPr>
      </p:pic>
      <p:sp>
        <p:nvSpPr>
          <p:cNvPr id="18434" name="WordArt 9"/>
          <p:cNvSpPr>
            <a:spLocks noChangeArrowheads="1" noChangeShapeType="1" noTextEdit="1"/>
          </p:cNvSpPr>
          <p:nvPr/>
        </p:nvSpPr>
        <p:spPr bwMode="auto">
          <a:xfrm>
            <a:off x="250825" y="1793875"/>
            <a:ext cx="8642350" cy="3024188"/>
          </a:xfrm>
          <a:prstGeom prst="rect">
            <a:avLst/>
          </a:prstGeom>
        </p:spPr>
        <p:txBody>
          <a:bodyPr wrap="none" fromWordArt="1">
            <a:prstTxWarp prst="textPlain">
              <a:avLst>
                <a:gd name="adj" fmla="val 50000"/>
              </a:avLst>
            </a:prstTxWarp>
          </a:bodyPr>
          <a:lstStyle/>
          <a:p>
            <a:pPr algn="ctr"/>
            <a:r>
              <a:rPr lang="en-US" sz="3600" b="1" kern="10">
                <a:ln w="6350">
                  <a:solidFill>
                    <a:srgbClr val="DDDDDD"/>
                  </a:solidFill>
                  <a:round/>
                  <a:headEnd/>
                  <a:tailEnd/>
                </a:ln>
                <a:solidFill>
                  <a:srgbClr val="000080"/>
                </a:solidFill>
                <a:latin typeface="Arial"/>
                <a:cs typeface="Arial"/>
              </a:rPr>
              <a:t>Energy saving</a:t>
            </a:r>
          </a:p>
          <a:p>
            <a:pPr algn="ctr"/>
            <a:r>
              <a:rPr lang="en-US" sz="3600" b="1" kern="10">
                <a:ln w="6350">
                  <a:solidFill>
                    <a:srgbClr val="DDDDDD"/>
                  </a:solidFill>
                  <a:round/>
                  <a:headEnd/>
                  <a:tailEnd/>
                </a:ln>
                <a:solidFill>
                  <a:srgbClr val="000080"/>
                </a:solidFill>
                <a:latin typeface="Arial"/>
                <a:cs typeface="Arial"/>
              </a:rPr>
              <a:t>turboexpanders</a:t>
            </a:r>
          </a:p>
          <a:p>
            <a:pPr algn="ctr"/>
            <a:r>
              <a:rPr lang="en-US" sz="3600" b="1" kern="10">
                <a:ln w="6350">
                  <a:solidFill>
                    <a:srgbClr val="DDDDDD"/>
                  </a:solidFill>
                  <a:round/>
                  <a:headEnd/>
                  <a:tailEnd/>
                </a:ln>
                <a:solidFill>
                  <a:srgbClr val="000080"/>
                </a:solidFill>
                <a:latin typeface="Arial"/>
                <a:cs typeface="Arial"/>
              </a:rPr>
              <a:t>(UTDU)</a:t>
            </a:r>
            <a:endParaRPr lang="uk-UA" sz="3600" b="1" kern="10">
              <a:ln w="6350">
                <a:solidFill>
                  <a:srgbClr val="DDDDDD"/>
                </a:solidFill>
                <a:round/>
                <a:headEnd/>
                <a:tailEnd/>
              </a:ln>
              <a:solidFill>
                <a:srgbClr val="000080"/>
              </a:solidFill>
              <a:latin typeface="Arial"/>
              <a:cs typeface="Arial"/>
            </a:endParaRPr>
          </a:p>
        </p:txBody>
      </p:sp>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7" name="Picture 2" descr="scl1"/>
          <p:cNvPicPr>
            <a:picLocks noChangeAspect="1" noChangeArrowheads="1"/>
          </p:cNvPicPr>
          <p:nvPr/>
        </p:nvPicPr>
        <p:blipFill>
          <a:blip r:embed="rId3" cstate="print"/>
          <a:srcRect/>
          <a:stretch>
            <a:fillRect/>
          </a:stretch>
        </p:blipFill>
        <p:spPr bwMode="auto">
          <a:xfrm>
            <a:off x="179388" y="1020763"/>
            <a:ext cx="5184775" cy="4741862"/>
          </a:xfrm>
          <a:prstGeom prst="rect">
            <a:avLst/>
          </a:prstGeom>
          <a:noFill/>
          <a:ln w="9525">
            <a:noFill/>
            <a:miter lim="800000"/>
            <a:headEnd/>
            <a:tailEnd/>
          </a:ln>
        </p:spPr>
      </p:pic>
      <p:graphicFrame>
        <p:nvGraphicFramePr>
          <p:cNvPr id="110595" name="Object 3"/>
          <p:cNvGraphicFramePr>
            <a:graphicFrameLocks noChangeAspect="1"/>
          </p:cNvGraphicFramePr>
          <p:nvPr/>
        </p:nvGraphicFramePr>
        <p:xfrm>
          <a:off x="6704013" y="4124325"/>
          <a:ext cx="754062" cy="590550"/>
        </p:xfrm>
        <a:graphic>
          <a:graphicData uri="http://schemas.openxmlformats.org/presentationml/2006/ole">
            <p:oleObj spid="_x0000_s110595" name="Формула" r:id="rId4" imgW="571252" imgH="444307" progId="Equation.3">
              <p:embed/>
            </p:oleObj>
          </a:graphicData>
        </a:graphic>
      </p:graphicFrame>
      <p:graphicFrame>
        <p:nvGraphicFramePr>
          <p:cNvPr id="110596" name="Object 4"/>
          <p:cNvGraphicFramePr>
            <a:graphicFrameLocks noChangeAspect="1"/>
          </p:cNvGraphicFramePr>
          <p:nvPr/>
        </p:nvGraphicFramePr>
        <p:xfrm>
          <a:off x="6542088" y="5148263"/>
          <a:ext cx="1112837" cy="261937"/>
        </p:xfrm>
        <a:graphic>
          <a:graphicData uri="http://schemas.openxmlformats.org/presentationml/2006/ole">
            <p:oleObj spid="_x0000_s110596" name="Формула" r:id="rId5" imgW="812447" imgH="190417" progId="Equation.3">
              <p:embed/>
            </p:oleObj>
          </a:graphicData>
        </a:graphic>
      </p:graphicFrame>
      <p:sp>
        <p:nvSpPr>
          <p:cNvPr id="110598" name="Rectangle 5"/>
          <p:cNvSpPr>
            <a:spLocks noChangeArrowheads="1"/>
          </p:cNvSpPr>
          <p:nvPr/>
        </p:nvSpPr>
        <p:spPr bwMode="auto">
          <a:xfrm>
            <a:off x="5086350" y="881063"/>
            <a:ext cx="3816350" cy="3294062"/>
          </a:xfrm>
          <a:prstGeom prst="rect">
            <a:avLst/>
          </a:prstGeom>
          <a:noFill/>
          <a:ln w="9525">
            <a:noFill/>
            <a:miter lim="800000"/>
            <a:headEnd/>
            <a:tailEnd/>
          </a:ln>
        </p:spPr>
        <p:txBody>
          <a:bodyPr anchor="ctr">
            <a:spAutoFit/>
          </a:bodyPr>
          <a:lstStyle/>
          <a:p>
            <a:pPr marL="444500" eaLnBrk="0" hangingPunct="0"/>
            <a:r>
              <a:rPr lang="en-US" sz="1600">
                <a:solidFill>
                  <a:srgbClr val="D60093"/>
                </a:solidFill>
                <a:latin typeface="Times New Roman" pitchFamily="18" charset="0"/>
                <a:cs typeface="Times New Roman" pitchFamily="18" charset="0"/>
              </a:rPr>
              <a:t>«1 – 2»</a:t>
            </a:r>
            <a:r>
              <a:rPr lang="en-US" sz="1600">
                <a:latin typeface="Times New Roman" pitchFamily="18" charset="0"/>
                <a:cs typeface="Times New Roman" pitchFamily="18" charset="0"/>
              </a:rPr>
              <a:t> - gas expansion process without considering loss (isoentropic);</a:t>
            </a:r>
            <a:endParaRPr lang="en-US" sz="1600">
              <a:latin typeface="Times New Roman" pitchFamily="18" charset="0"/>
            </a:endParaRPr>
          </a:p>
          <a:p>
            <a:pPr marL="444500" eaLnBrk="0" hangingPunct="0"/>
            <a:r>
              <a:rPr lang="en-US" sz="1600">
                <a:solidFill>
                  <a:srgbClr val="D60093"/>
                </a:solidFill>
                <a:latin typeface="Times New Roman" pitchFamily="18" charset="0"/>
                <a:cs typeface="Times New Roman" pitchFamily="18" charset="0"/>
              </a:rPr>
              <a:t>«1 – 3»</a:t>
            </a:r>
            <a:r>
              <a:rPr lang="en-US" sz="1600">
                <a:latin typeface="Times New Roman" pitchFamily="18" charset="0"/>
                <a:cs typeface="Times New Roman" pitchFamily="18" charset="0"/>
              </a:rPr>
              <a:t> - gas expansion process  in turboexpander;</a:t>
            </a:r>
            <a:endParaRPr lang="en-US" sz="1600">
              <a:latin typeface="Times New Roman" pitchFamily="18" charset="0"/>
            </a:endParaRPr>
          </a:p>
          <a:p>
            <a:pPr marL="444500" eaLnBrk="0" hangingPunct="0"/>
            <a:r>
              <a:rPr lang="en-US" sz="1600">
                <a:solidFill>
                  <a:srgbClr val="D60093"/>
                </a:solidFill>
                <a:latin typeface="Times New Roman" pitchFamily="18" charset="0"/>
                <a:cs typeface="Times New Roman" pitchFamily="18" charset="0"/>
              </a:rPr>
              <a:t>«1 – 4»</a:t>
            </a:r>
            <a:r>
              <a:rPr lang="en-US" sz="1600">
                <a:latin typeface="Times New Roman" pitchFamily="18" charset="0"/>
                <a:cs typeface="Times New Roman" pitchFamily="18" charset="0"/>
              </a:rPr>
              <a:t> - Joule-Thomson effect in valve*.</a:t>
            </a:r>
            <a:endParaRPr lang="en-US" sz="1600">
              <a:latin typeface="Times New Roman" pitchFamily="18" charset="0"/>
            </a:endParaRPr>
          </a:p>
          <a:p>
            <a:pPr marL="444500" eaLnBrk="0" hangingPunct="0"/>
            <a:endParaRPr lang="en-US" sz="1600">
              <a:latin typeface="Times New Roman" pitchFamily="18" charset="0"/>
            </a:endParaRPr>
          </a:p>
          <a:p>
            <a:pPr marL="444500" eaLnBrk="0" hangingPunct="0"/>
            <a:r>
              <a:rPr lang="en-US" sz="1600">
                <a:solidFill>
                  <a:srgbClr val="D60093"/>
                </a:solidFill>
                <a:latin typeface="Times New Roman" pitchFamily="18" charset="0"/>
                <a:cs typeface="Times New Roman" pitchFamily="18" charset="0"/>
              </a:rPr>
              <a:t>Hi</a:t>
            </a:r>
            <a:r>
              <a:rPr lang="en-US" sz="1600">
                <a:latin typeface="Times New Roman" pitchFamily="18" charset="0"/>
                <a:cs typeface="Times New Roman" pitchFamily="18" charset="0"/>
              </a:rPr>
              <a:t> – isoentropic</a:t>
            </a:r>
            <a:r>
              <a:rPr lang="en-US" sz="1600"/>
              <a:t> </a:t>
            </a:r>
            <a:r>
              <a:rPr lang="en-US" sz="1600">
                <a:latin typeface="Times New Roman" pitchFamily="18" charset="0"/>
                <a:cs typeface="Times New Roman" pitchFamily="18" charset="0"/>
              </a:rPr>
              <a:t>heat drop</a:t>
            </a:r>
            <a:endParaRPr lang="en-US" sz="1600">
              <a:latin typeface="Times New Roman" pitchFamily="18" charset="0"/>
            </a:endParaRPr>
          </a:p>
          <a:p>
            <a:pPr marL="444500" eaLnBrk="0" hangingPunct="0"/>
            <a:r>
              <a:rPr lang="en-US" sz="1600">
                <a:solidFill>
                  <a:srgbClr val="D60093"/>
                </a:solidFill>
                <a:latin typeface="Times New Roman" pitchFamily="18" charset="0"/>
                <a:cs typeface="Times New Roman" pitchFamily="18" charset="0"/>
              </a:rPr>
              <a:t>Hd</a:t>
            </a:r>
            <a:r>
              <a:rPr lang="en-US" sz="1600">
                <a:latin typeface="Times New Roman" pitchFamily="18" charset="0"/>
                <a:cs typeface="Times New Roman" pitchFamily="18" charset="0"/>
              </a:rPr>
              <a:t> – actual heat drop in  turboexpander</a:t>
            </a:r>
            <a:endParaRPr lang="en-US" sz="1600">
              <a:latin typeface="Times New Roman" pitchFamily="18" charset="0"/>
            </a:endParaRPr>
          </a:p>
          <a:p>
            <a:pPr marL="444500" eaLnBrk="0" hangingPunct="0"/>
            <a:endParaRPr lang="en-US" sz="1600">
              <a:latin typeface="Times New Roman" pitchFamily="18" charset="0"/>
            </a:endParaRPr>
          </a:p>
          <a:p>
            <a:pPr marL="444500" eaLnBrk="0" hangingPunct="0"/>
            <a:r>
              <a:rPr lang="en-US" sz="1600">
                <a:solidFill>
                  <a:srgbClr val="6600FF"/>
                </a:solidFill>
                <a:latin typeface="Times New Roman" pitchFamily="18" charset="0"/>
                <a:cs typeface="Times New Roman" pitchFamily="18" charset="0"/>
              </a:rPr>
              <a:t>Turboexpander efficiency factor:</a:t>
            </a:r>
            <a:r>
              <a:rPr lang="ru-RU" sz="1600">
                <a:solidFill>
                  <a:srgbClr val="6600FF"/>
                </a:solidFill>
                <a:latin typeface="Times New Roman" pitchFamily="18" charset="0"/>
                <a:cs typeface="Times New Roman" pitchFamily="18" charset="0"/>
              </a:rPr>
              <a:t> </a:t>
            </a:r>
            <a:endParaRPr lang="ru-RU" sz="1600">
              <a:solidFill>
                <a:srgbClr val="6600FF"/>
              </a:solidFill>
              <a:latin typeface="Times New Roman" pitchFamily="18" charset="0"/>
            </a:endParaRPr>
          </a:p>
          <a:p>
            <a:pPr marL="444500" eaLnBrk="0" hangingPunct="0"/>
            <a:endParaRPr lang="ru-RU" sz="1600">
              <a:solidFill>
                <a:srgbClr val="6600FF"/>
              </a:solidFill>
              <a:latin typeface="Times New Roman" pitchFamily="18" charset="0"/>
            </a:endParaRPr>
          </a:p>
        </p:txBody>
      </p:sp>
      <p:sp>
        <p:nvSpPr>
          <p:cNvPr id="110599" name="Rectangle 6"/>
          <p:cNvSpPr>
            <a:spLocks noChangeArrowheads="1"/>
          </p:cNvSpPr>
          <p:nvPr/>
        </p:nvSpPr>
        <p:spPr bwMode="auto">
          <a:xfrm>
            <a:off x="5619750" y="4721225"/>
            <a:ext cx="2568575" cy="369888"/>
          </a:xfrm>
          <a:prstGeom prst="rect">
            <a:avLst/>
          </a:prstGeom>
          <a:noFill/>
          <a:ln w="9525">
            <a:noFill/>
            <a:miter lim="800000"/>
            <a:headEnd/>
            <a:tailEnd/>
          </a:ln>
        </p:spPr>
        <p:txBody>
          <a:bodyPr wrap="none" anchor="ctr">
            <a:spAutoFit/>
          </a:bodyPr>
          <a:lstStyle/>
          <a:p>
            <a:pPr eaLnBrk="0" hangingPunct="0"/>
            <a:r>
              <a:rPr lang="en-US" sz="1600">
                <a:solidFill>
                  <a:srgbClr val="6600FF"/>
                </a:solidFill>
                <a:latin typeface="Times New Roman" pitchFamily="18" charset="0"/>
                <a:cs typeface="Times New Roman" pitchFamily="18" charset="0"/>
              </a:rPr>
              <a:t>Turboexpander</a:t>
            </a:r>
            <a:r>
              <a:rPr lang="en-US"/>
              <a:t> </a:t>
            </a:r>
            <a:r>
              <a:rPr lang="en-US" sz="1400">
                <a:solidFill>
                  <a:srgbClr val="6600FF"/>
                </a:solidFill>
                <a:latin typeface="Times New Roman" pitchFamily="18" charset="0"/>
                <a:cs typeface="Times New Roman" pitchFamily="18" charset="0"/>
              </a:rPr>
              <a:t>useful power:</a:t>
            </a:r>
            <a:r>
              <a:rPr lang="ru-RU" sz="1400">
                <a:latin typeface="Times New Roman" pitchFamily="18" charset="0"/>
                <a:cs typeface="Times New Roman" pitchFamily="18" charset="0"/>
              </a:rPr>
              <a:t>  </a:t>
            </a:r>
          </a:p>
        </p:txBody>
      </p:sp>
      <p:sp>
        <p:nvSpPr>
          <p:cNvPr id="110600" name="Rectangle 7"/>
          <p:cNvSpPr>
            <a:spLocks noChangeArrowheads="1"/>
          </p:cNvSpPr>
          <p:nvPr/>
        </p:nvSpPr>
        <p:spPr bwMode="auto">
          <a:xfrm>
            <a:off x="6010275" y="5483225"/>
            <a:ext cx="2009775" cy="579438"/>
          </a:xfrm>
          <a:prstGeom prst="rect">
            <a:avLst/>
          </a:prstGeom>
          <a:noFill/>
          <a:ln w="9525">
            <a:noFill/>
            <a:miter lim="800000"/>
            <a:headEnd/>
            <a:tailEnd/>
          </a:ln>
        </p:spPr>
        <p:txBody>
          <a:bodyPr wrap="none" anchor="ctr">
            <a:spAutoFit/>
          </a:bodyPr>
          <a:lstStyle/>
          <a:p>
            <a:pPr eaLnBrk="0" hangingPunct="0"/>
            <a:r>
              <a:rPr lang="en-US" sz="1400">
                <a:latin typeface="Times New Roman" pitchFamily="18" charset="0"/>
                <a:cs typeface="Times New Roman" pitchFamily="18" charset="0"/>
              </a:rPr>
              <a:t>where</a:t>
            </a:r>
            <a:r>
              <a:rPr lang="ru-RU" sz="1400">
                <a:latin typeface="Times New Roman" pitchFamily="18" charset="0"/>
                <a:cs typeface="Times New Roman" pitchFamily="18" charset="0"/>
              </a:rPr>
              <a:t> </a:t>
            </a:r>
            <a:r>
              <a:rPr lang="en-US" sz="1400">
                <a:latin typeface="Times New Roman" pitchFamily="18" charset="0"/>
                <a:cs typeface="Times New Roman" pitchFamily="18" charset="0"/>
              </a:rPr>
              <a:t>G is</a:t>
            </a:r>
            <a:r>
              <a:rPr lang="ru-RU" sz="1400">
                <a:latin typeface="Times New Roman" pitchFamily="18" charset="0"/>
                <a:cs typeface="Times New Roman" pitchFamily="18" charset="0"/>
              </a:rPr>
              <a:t> </a:t>
            </a:r>
            <a:r>
              <a:rPr lang="en-US" sz="1400">
                <a:latin typeface="Times New Roman" pitchFamily="18" charset="0"/>
                <a:cs typeface="Times New Roman" pitchFamily="18" charset="0"/>
              </a:rPr>
              <a:t>gas mass flow</a:t>
            </a:r>
            <a:endParaRPr lang="ru-RU" sz="600">
              <a:latin typeface="Times New Roman" pitchFamily="18" charset="0"/>
            </a:endParaRPr>
          </a:p>
          <a:p>
            <a:pPr eaLnBrk="0" hangingPunct="0"/>
            <a:endParaRPr lang="ru-RU">
              <a:latin typeface="Times New Roman" pitchFamily="18" charset="0"/>
            </a:endParaRPr>
          </a:p>
        </p:txBody>
      </p:sp>
      <p:sp>
        <p:nvSpPr>
          <p:cNvPr id="2" name="Text Box 8"/>
          <p:cNvSpPr txBox="1">
            <a:spLocks noChangeArrowheads="1"/>
          </p:cNvSpPr>
          <p:nvPr/>
        </p:nvSpPr>
        <p:spPr bwMode="auto">
          <a:xfrm>
            <a:off x="0" y="476250"/>
            <a:ext cx="9144000" cy="400050"/>
          </a:xfrm>
          <a:prstGeom prst="rect">
            <a:avLst/>
          </a:prstGeom>
          <a:noFill/>
          <a:ln w="9525">
            <a:noFill/>
            <a:miter lim="800000"/>
            <a:headEnd/>
            <a:tailEnd/>
          </a:ln>
          <a:effectLst/>
        </p:spPr>
        <p:txBody>
          <a:bodyPr>
            <a:spAutoFit/>
          </a:bodyPr>
          <a:lstStyle/>
          <a:p>
            <a:pPr algn="ctr">
              <a:defRPr/>
            </a:pPr>
            <a:r>
              <a:rPr lang="ru-RU" sz="2000" b="1" dirty="0" err="1">
                <a:solidFill>
                  <a:schemeClr val="accent1">
                    <a:lumMod val="50000"/>
                  </a:schemeClr>
                </a:solidFill>
                <a:latin typeface="+mj-lt"/>
                <a:cs typeface="Times New Roman" pitchFamily="18" charset="0"/>
              </a:rPr>
              <a:t>Thermodynamic</a:t>
            </a:r>
            <a:r>
              <a:rPr lang="en-US" sz="2000" b="1" dirty="0">
                <a:solidFill>
                  <a:schemeClr val="accent1">
                    <a:lumMod val="50000"/>
                  </a:schemeClr>
                </a:solidFill>
                <a:latin typeface="+mj-lt"/>
              </a:rPr>
              <a:t> </a:t>
            </a:r>
            <a:r>
              <a:rPr lang="en-US" sz="2000" b="1" dirty="0">
                <a:solidFill>
                  <a:schemeClr val="accent1">
                    <a:lumMod val="50000"/>
                  </a:schemeClr>
                </a:solidFill>
                <a:latin typeface="+mj-lt"/>
                <a:cs typeface="Times New Roman" pitchFamily="18" charset="0"/>
              </a:rPr>
              <a:t>gas expansion</a:t>
            </a:r>
            <a:endParaRPr lang="ru-RU" sz="2000" b="1" dirty="0">
              <a:solidFill>
                <a:schemeClr val="accent1">
                  <a:lumMod val="50000"/>
                </a:schemeClr>
              </a:solidFill>
              <a:latin typeface="+mj-lt"/>
              <a:cs typeface="Times New Roman" pitchFamily="18" charset="0"/>
            </a:endParaRPr>
          </a:p>
        </p:txBody>
      </p:sp>
      <p:sp>
        <p:nvSpPr>
          <p:cNvPr id="110602" name="Text Box 9"/>
          <p:cNvSpPr txBox="1">
            <a:spLocks noChangeArrowheads="1"/>
          </p:cNvSpPr>
          <p:nvPr/>
        </p:nvSpPr>
        <p:spPr bwMode="auto">
          <a:xfrm>
            <a:off x="3708400" y="5589588"/>
            <a:ext cx="935038" cy="274637"/>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a:t>
            </a:r>
            <a:r>
              <a:rPr lang="en-US" sz="1200" b="1">
                <a:latin typeface="Times New Roman" pitchFamily="18" charset="0"/>
                <a:cs typeface="Times New Roman" pitchFamily="18" charset="0"/>
              </a:rPr>
              <a:t>Heat</a:t>
            </a:r>
            <a:r>
              <a:rPr lang="ru-RU" sz="1200" b="1">
                <a:latin typeface="Times New Roman" pitchFamily="18" charset="0"/>
                <a:cs typeface="Times New Roman" pitchFamily="18" charset="0"/>
              </a:rPr>
              <a:t>)</a:t>
            </a:r>
          </a:p>
        </p:txBody>
      </p:sp>
      <p:sp>
        <p:nvSpPr>
          <p:cNvPr id="110603" name="Text Box 10"/>
          <p:cNvSpPr txBox="1">
            <a:spLocks noChangeArrowheads="1"/>
          </p:cNvSpPr>
          <p:nvPr/>
        </p:nvSpPr>
        <p:spPr bwMode="auto">
          <a:xfrm>
            <a:off x="608013" y="1792288"/>
            <a:ext cx="184150" cy="366712"/>
          </a:xfrm>
          <a:prstGeom prst="rect">
            <a:avLst/>
          </a:prstGeom>
          <a:noFill/>
          <a:ln w="9525">
            <a:noFill/>
            <a:miter lim="800000"/>
            <a:headEnd/>
            <a:tailEnd/>
          </a:ln>
        </p:spPr>
        <p:txBody>
          <a:bodyPr wrap="none">
            <a:spAutoFit/>
          </a:bodyPr>
          <a:lstStyle/>
          <a:p>
            <a:endParaRPr lang="uk-UA">
              <a:latin typeface="Times New Roman" pitchFamily="18" charset="0"/>
              <a:cs typeface="Times New Roman" pitchFamily="18" charset="0"/>
            </a:endParaRPr>
          </a:p>
        </p:txBody>
      </p:sp>
      <p:sp>
        <p:nvSpPr>
          <p:cNvPr id="110604" name="Text Box 11"/>
          <p:cNvSpPr txBox="1">
            <a:spLocks noChangeArrowheads="1"/>
          </p:cNvSpPr>
          <p:nvPr/>
        </p:nvSpPr>
        <p:spPr bwMode="auto">
          <a:xfrm rot="-5400000">
            <a:off x="326231" y="1604169"/>
            <a:ext cx="701675" cy="274638"/>
          </a:xfrm>
          <a:prstGeom prst="rect">
            <a:avLst/>
          </a:prstGeom>
          <a:noFill/>
          <a:ln w="9525">
            <a:noFill/>
            <a:miter lim="800000"/>
            <a:headEnd/>
            <a:tailEnd/>
          </a:ln>
        </p:spPr>
        <p:txBody>
          <a:bodyPr wrap="none">
            <a:spAutoFit/>
          </a:bodyPr>
          <a:lstStyle/>
          <a:p>
            <a:r>
              <a:rPr lang="ru-RU" sz="1200" b="1">
                <a:latin typeface="Times New Roman" pitchFamily="18" charset="0"/>
                <a:cs typeface="Times New Roman" pitchFamily="18" charset="0"/>
              </a:rPr>
              <a:t>(</a:t>
            </a:r>
            <a:r>
              <a:rPr lang="en-US" sz="1200" b="1">
                <a:latin typeface="Times New Roman" pitchFamily="18" charset="0"/>
                <a:cs typeface="Times New Roman" pitchFamily="18" charset="0"/>
              </a:rPr>
              <a:t>Power</a:t>
            </a:r>
            <a:r>
              <a:rPr lang="ru-RU" sz="1200" b="1">
                <a:latin typeface="Times New Roman" pitchFamily="18" charset="0"/>
                <a:cs typeface="Times New Roman" pitchFamily="18" charset="0"/>
              </a:rPr>
              <a:t>)</a:t>
            </a:r>
          </a:p>
        </p:txBody>
      </p:sp>
      <p:sp>
        <p:nvSpPr>
          <p:cNvPr id="110605" name="Text Box 12"/>
          <p:cNvSpPr txBox="1">
            <a:spLocks noChangeArrowheads="1"/>
          </p:cNvSpPr>
          <p:nvPr/>
        </p:nvSpPr>
        <p:spPr bwMode="auto">
          <a:xfrm>
            <a:off x="2847975" y="4868863"/>
            <a:ext cx="1585913" cy="366712"/>
          </a:xfrm>
          <a:prstGeom prst="rect">
            <a:avLst/>
          </a:prstGeom>
          <a:noFill/>
          <a:ln w="9525">
            <a:noFill/>
            <a:miter lim="800000"/>
            <a:headEnd/>
            <a:tailEnd/>
          </a:ln>
        </p:spPr>
        <p:txBody>
          <a:bodyPr wrap="none">
            <a:spAutoFit/>
          </a:bodyPr>
          <a:lstStyle/>
          <a:p>
            <a:r>
              <a:rPr lang="en-US">
                <a:solidFill>
                  <a:srgbClr val="6600FF"/>
                </a:solidFill>
                <a:latin typeface="Times New Roman" pitchFamily="18" charset="0"/>
                <a:cs typeface="Times New Roman" pitchFamily="18" charset="0"/>
              </a:rPr>
              <a:t>T1&gt;T4&gt;T3&gt;T2</a:t>
            </a:r>
            <a:endParaRPr lang="ru-RU">
              <a:solidFill>
                <a:srgbClr val="6600FF"/>
              </a:solidFill>
              <a:latin typeface="Times New Roman" pitchFamily="18" charset="0"/>
              <a:cs typeface="Times New Roman" pitchFamily="18" charset="0"/>
            </a:endParaRPr>
          </a:p>
        </p:txBody>
      </p:sp>
      <p:sp>
        <p:nvSpPr>
          <p:cNvPr id="110606" name="Rectangle 13"/>
          <p:cNvSpPr>
            <a:spLocks noChangeArrowheads="1"/>
          </p:cNvSpPr>
          <p:nvPr/>
        </p:nvSpPr>
        <p:spPr bwMode="auto">
          <a:xfrm>
            <a:off x="3189288" y="5407025"/>
            <a:ext cx="1638300" cy="201613"/>
          </a:xfrm>
          <a:prstGeom prst="rect">
            <a:avLst/>
          </a:prstGeom>
          <a:solidFill>
            <a:schemeClr val="bg1"/>
          </a:solidFill>
          <a:ln w="9525">
            <a:noFill/>
            <a:miter lim="800000"/>
            <a:headEnd/>
            <a:tailEnd/>
          </a:ln>
        </p:spPr>
        <p:txBody>
          <a:bodyPr anchor="ctr"/>
          <a:lstStyle/>
          <a:p>
            <a:pPr eaLnBrk="0" hangingPunct="0"/>
            <a:r>
              <a:rPr lang="en-US" sz="1400">
                <a:latin typeface="Times New Roman" pitchFamily="18" charset="0"/>
                <a:cs typeface="Times New Roman" pitchFamily="18" charset="0"/>
              </a:rPr>
              <a:t>Entropy</a:t>
            </a:r>
            <a:r>
              <a:rPr lang="en-US"/>
              <a:t> </a:t>
            </a:r>
            <a:r>
              <a:rPr lang="en-US" sz="1400">
                <a:latin typeface="Times New Roman" pitchFamily="18" charset="0"/>
                <a:cs typeface="Times New Roman" pitchFamily="18" charset="0"/>
              </a:rPr>
              <a:t>S, kJ/(kgK)</a:t>
            </a:r>
            <a:endParaRPr lang="ru-RU">
              <a:latin typeface="Times New Roman" pitchFamily="18" charset="0"/>
            </a:endParaRPr>
          </a:p>
        </p:txBody>
      </p:sp>
      <p:sp>
        <p:nvSpPr>
          <p:cNvPr id="110607" name="Rectangle 14"/>
          <p:cNvSpPr>
            <a:spLocks noChangeArrowheads="1"/>
          </p:cNvSpPr>
          <p:nvPr/>
        </p:nvSpPr>
        <p:spPr bwMode="auto">
          <a:xfrm rot="10800000">
            <a:off x="225425" y="1023938"/>
            <a:ext cx="219075" cy="1458912"/>
          </a:xfrm>
          <a:prstGeom prst="rect">
            <a:avLst/>
          </a:prstGeom>
          <a:solidFill>
            <a:schemeClr val="bg1"/>
          </a:solidFill>
          <a:ln w="9525">
            <a:noFill/>
            <a:miter lim="800000"/>
            <a:headEnd/>
            <a:tailEnd/>
          </a:ln>
        </p:spPr>
        <p:txBody>
          <a:bodyPr vert="eaVert" anchor="ctr"/>
          <a:lstStyle/>
          <a:p>
            <a:pPr eaLnBrk="0" hangingPunct="0"/>
            <a:r>
              <a:rPr lang="en-US" sz="1400">
                <a:latin typeface="Times New Roman" pitchFamily="18" charset="0"/>
                <a:cs typeface="Times New Roman" pitchFamily="18" charset="0"/>
              </a:rPr>
              <a:t>Enthalpy</a:t>
            </a:r>
            <a:r>
              <a:rPr lang="en-US"/>
              <a:t> </a:t>
            </a:r>
            <a:r>
              <a:rPr lang="en-US" sz="1400">
                <a:latin typeface="Times New Roman" pitchFamily="18" charset="0"/>
                <a:cs typeface="Times New Roman" pitchFamily="18" charset="0"/>
              </a:rPr>
              <a:t>i, kJ/kg</a:t>
            </a:r>
            <a:endParaRPr lang="ru-RU">
              <a:latin typeface="Times New Roman" pitchFamily="18" charset="0"/>
            </a:endParaRPr>
          </a:p>
        </p:txBody>
      </p:sp>
    </p:spTree>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p:cNvSpPr>
          <p:nvPr/>
        </p:nvSpPr>
        <p:spPr bwMode="auto">
          <a:xfrm>
            <a:off x="5224463" y="1992313"/>
            <a:ext cx="3673475" cy="3808412"/>
          </a:xfrm>
          <a:prstGeom prst="rect">
            <a:avLst/>
          </a:prstGeom>
          <a:noFill/>
          <a:ln w="9525">
            <a:noFill/>
            <a:miter lim="800000"/>
            <a:headEnd/>
            <a:tailEnd/>
          </a:ln>
        </p:spPr>
        <p:txBody>
          <a:bodyPr/>
          <a:lstStyle/>
          <a:p>
            <a:pPr algn="ctr" eaLnBrk="0" hangingPunct="0">
              <a:spcBef>
                <a:spcPct val="20000"/>
              </a:spcBef>
            </a:pPr>
            <a:r>
              <a:rPr lang="en-US" sz="1600" b="1" dirty="0">
                <a:solidFill>
                  <a:schemeClr val="accent2"/>
                </a:solidFill>
              </a:rPr>
              <a:t>Energy equation:</a:t>
            </a:r>
            <a:endParaRPr lang="ru-RU" sz="1600" b="1" dirty="0">
              <a:solidFill>
                <a:schemeClr val="accent2"/>
              </a:solidFill>
            </a:endParaRPr>
          </a:p>
          <a:p>
            <a:pPr eaLnBrk="0" hangingPunct="0">
              <a:spcBef>
                <a:spcPct val="20000"/>
              </a:spcBef>
            </a:pPr>
            <a:r>
              <a:rPr lang="en-US" sz="1600" dirty="0"/>
              <a:t>Expander power :</a:t>
            </a:r>
            <a:r>
              <a:rPr lang="en-US" sz="1600" dirty="0">
                <a:cs typeface="Times New Roman" pitchFamily="18" charset="0"/>
              </a:rPr>
              <a:t> </a:t>
            </a:r>
          </a:p>
          <a:p>
            <a:pPr eaLnBrk="0" hangingPunct="0">
              <a:spcBef>
                <a:spcPct val="20000"/>
              </a:spcBef>
            </a:pPr>
            <a:r>
              <a:rPr lang="en-US" sz="1600" b="1" i="1" dirty="0">
                <a:solidFill>
                  <a:srgbClr val="F50F0F"/>
                </a:solidFill>
                <a:cs typeface="Times New Roman" pitchFamily="18" charset="0"/>
              </a:rPr>
              <a:t>N = G · (r2 ·Cu2 – r1 ·Cu1) · ω</a:t>
            </a:r>
          </a:p>
          <a:p>
            <a:pPr eaLnBrk="0" hangingPunct="0">
              <a:spcBef>
                <a:spcPct val="20000"/>
              </a:spcBef>
            </a:pPr>
            <a:r>
              <a:rPr lang="en-US" sz="1600" dirty="0"/>
              <a:t>where</a:t>
            </a:r>
          </a:p>
          <a:p>
            <a:pPr eaLnBrk="0" hangingPunct="0">
              <a:spcBef>
                <a:spcPct val="20000"/>
              </a:spcBef>
            </a:pPr>
            <a:r>
              <a:rPr lang="en-US" sz="1600" i="1" dirty="0">
                <a:solidFill>
                  <a:srgbClr val="F50F0F"/>
                </a:solidFill>
              </a:rPr>
              <a:t>G</a:t>
            </a:r>
            <a:r>
              <a:rPr lang="en-US" sz="1600" dirty="0"/>
              <a:t> – gas mass flow through impeller;</a:t>
            </a:r>
          </a:p>
          <a:p>
            <a:pPr eaLnBrk="0" hangingPunct="0">
              <a:spcBef>
                <a:spcPct val="20000"/>
              </a:spcBef>
            </a:pPr>
            <a:r>
              <a:rPr lang="en-US" sz="1600" dirty="0">
                <a:solidFill>
                  <a:srgbClr val="F50F0F"/>
                </a:solidFill>
              </a:rPr>
              <a:t>r</a:t>
            </a:r>
            <a:r>
              <a:rPr lang="en-US" sz="1600" dirty="0"/>
              <a:t> – radius;</a:t>
            </a:r>
          </a:p>
          <a:p>
            <a:pPr eaLnBrk="0" hangingPunct="0">
              <a:spcBef>
                <a:spcPct val="20000"/>
              </a:spcBef>
            </a:pPr>
            <a:r>
              <a:rPr lang="en-US" sz="1600" i="1" dirty="0">
                <a:solidFill>
                  <a:srgbClr val="F50F0F"/>
                </a:solidFill>
                <a:cs typeface="Times New Roman" pitchFamily="18" charset="0"/>
              </a:rPr>
              <a:t>Cu2, Cu1</a:t>
            </a:r>
            <a:r>
              <a:rPr lang="en-US" sz="1600" dirty="0">
                <a:cs typeface="Times New Roman" pitchFamily="18" charset="0"/>
              </a:rPr>
              <a:t>– </a:t>
            </a:r>
            <a:r>
              <a:rPr lang="en-US" sz="1600" dirty="0">
                <a:latin typeface="Arial Unicode MS" pitchFamily="34" charset="-128"/>
                <a:ea typeface="Arial Unicode MS" pitchFamily="34" charset="-128"/>
                <a:cs typeface="Times New Roman" pitchFamily="18" charset="0"/>
              </a:rPr>
              <a:t>tangential component of inlet and outlet speed;</a:t>
            </a:r>
          </a:p>
          <a:p>
            <a:pPr eaLnBrk="0" hangingPunct="0">
              <a:spcBef>
                <a:spcPct val="20000"/>
              </a:spcBef>
            </a:pPr>
            <a:r>
              <a:rPr lang="en-US" sz="1600" i="1" dirty="0">
                <a:solidFill>
                  <a:srgbClr val="F50F0F"/>
                </a:solidFill>
                <a:cs typeface="Times New Roman" pitchFamily="18" charset="0"/>
              </a:rPr>
              <a:t>ω</a:t>
            </a:r>
            <a:r>
              <a:rPr lang="en-US" sz="1600" dirty="0">
                <a:cs typeface="Times New Roman" pitchFamily="18" charset="0"/>
              </a:rPr>
              <a:t> – </a:t>
            </a:r>
            <a:r>
              <a:rPr lang="en-US" sz="1600" dirty="0">
                <a:latin typeface="Arial Unicode MS" pitchFamily="34" charset="-128"/>
                <a:ea typeface="Arial Unicode MS" pitchFamily="34" charset="-128"/>
                <a:cs typeface="Arial Unicode MS" pitchFamily="34" charset="-128"/>
              </a:rPr>
              <a:t>shaft angular frequency of revolution</a:t>
            </a:r>
            <a:r>
              <a:rPr lang="en-US" sz="1600" dirty="0">
                <a:cs typeface="Times New Roman" pitchFamily="18" charset="0"/>
              </a:rPr>
              <a:t>.</a:t>
            </a:r>
            <a:endParaRPr lang="en-US" sz="1600" dirty="0"/>
          </a:p>
          <a:p>
            <a:pPr eaLnBrk="0" hangingPunct="0">
              <a:spcBef>
                <a:spcPct val="20000"/>
              </a:spcBef>
            </a:pPr>
            <a:endParaRPr lang="en-US" sz="1400" dirty="0"/>
          </a:p>
        </p:txBody>
      </p:sp>
      <p:sp>
        <p:nvSpPr>
          <p:cNvPr id="111619" name="Rectangle 3"/>
          <p:cNvSpPr>
            <a:spLocks noChangeArrowheads="1"/>
          </p:cNvSpPr>
          <p:nvPr/>
        </p:nvSpPr>
        <p:spPr bwMode="auto">
          <a:xfrm>
            <a:off x="0" y="482600"/>
            <a:ext cx="9144000" cy="381000"/>
          </a:xfrm>
          <a:prstGeom prst="rect">
            <a:avLst/>
          </a:prstGeom>
          <a:noFill/>
          <a:ln w="9525">
            <a:noFill/>
            <a:miter lim="800000"/>
            <a:headEnd/>
            <a:tailEnd/>
          </a:ln>
          <a:effectLst/>
        </p:spPr>
        <p:txBody>
          <a:bodyPr/>
          <a:lstStyle/>
          <a:p>
            <a:pPr indent="538163" algn="ctr" eaLnBrk="0" hangingPunct="0">
              <a:spcBef>
                <a:spcPct val="20000"/>
              </a:spcBef>
              <a:defRPr/>
            </a:pPr>
            <a:r>
              <a:rPr lang="ru-RU" sz="2000" b="1" dirty="0">
                <a:solidFill>
                  <a:schemeClr val="accent1">
                    <a:lumMod val="50000"/>
                  </a:schemeClr>
                </a:solidFill>
              </a:rPr>
              <a:t>EULER'S FORMULA</a:t>
            </a:r>
            <a:r>
              <a:rPr lang="ru-RU" sz="2000" dirty="0">
                <a:solidFill>
                  <a:schemeClr val="accent1">
                    <a:lumMod val="50000"/>
                  </a:schemeClr>
                </a:solidFill>
              </a:rPr>
              <a:t> </a:t>
            </a:r>
            <a:r>
              <a:rPr lang="ru-RU" sz="2000" b="1" dirty="0">
                <a:solidFill>
                  <a:schemeClr val="accent1">
                    <a:lumMod val="50000"/>
                  </a:schemeClr>
                </a:solidFill>
              </a:rPr>
              <a:t>: </a:t>
            </a:r>
            <a:r>
              <a:rPr lang="en-US" sz="2000" b="1" dirty="0">
                <a:solidFill>
                  <a:schemeClr val="accent1">
                    <a:lumMod val="50000"/>
                  </a:schemeClr>
                </a:solidFill>
              </a:rPr>
              <a:t>impeller performance</a:t>
            </a:r>
            <a:endParaRPr lang="ru-RU" sz="2000" b="1" dirty="0">
              <a:solidFill>
                <a:schemeClr val="accent1">
                  <a:lumMod val="50000"/>
                </a:schemeClr>
              </a:solidFill>
            </a:endParaRPr>
          </a:p>
        </p:txBody>
      </p:sp>
      <p:pic>
        <p:nvPicPr>
          <p:cNvPr id="113667" name="Picture 4" descr="Безымянный"/>
          <p:cNvPicPr>
            <a:picLocks noChangeAspect="1" noChangeArrowheads="1"/>
          </p:cNvPicPr>
          <p:nvPr/>
        </p:nvPicPr>
        <p:blipFill>
          <a:blip r:embed="rId2" cstate="print"/>
          <a:srcRect/>
          <a:stretch>
            <a:fillRect/>
          </a:stretch>
        </p:blipFill>
        <p:spPr bwMode="auto">
          <a:xfrm>
            <a:off x="203200" y="1312863"/>
            <a:ext cx="4600575" cy="4438650"/>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7" name="Text Box 2"/>
          <p:cNvSpPr txBox="1">
            <a:spLocks noChangeArrowheads="1"/>
          </p:cNvSpPr>
          <p:nvPr/>
        </p:nvSpPr>
        <p:spPr bwMode="auto">
          <a:xfrm>
            <a:off x="0" y="615950"/>
            <a:ext cx="9144000" cy="400050"/>
          </a:xfrm>
          <a:prstGeom prst="rect">
            <a:avLst/>
          </a:prstGeom>
          <a:noFill/>
          <a:ln w="9525">
            <a:noFill/>
            <a:miter lim="800000"/>
            <a:headEnd/>
            <a:tailEnd/>
          </a:ln>
        </p:spPr>
        <p:txBody>
          <a:bodyPr>
            <a:spAutoFit/>
          </a:bodyPr>
          <a:lstStyle/>
          <a:p>
            <a:pPr marL="457200" indent="-457200" algn="ctr"/>
            <a:r>
              <a:rPr lang="en-US" sz="2000" b="1">
                <a:solidFill>
                  <a:srgbClr val="003399"/>
                </a:solidFill>
              </a:rPr>
              <a:t>UTDU PROCESS FLOW DIAGRAM AT GDS</a:t>
            </a:r>
            <a:endParaRPr lang="ru-RU" sz="2000" b="1">
              <a:solidFill>
                <a:srgbClr val="003399"/>
              </a:solidFill>
            </a:endParaRPr>
          </a:p>
        </p:txBody>
      </p:sp>
      <p:pic>
        <p:nvPicPr>
          <p:cNvPr id="188418" name="Picture 96"/>
          <p:cNvPicPr>
            <a:picLocks noChangeAspect="1" noChangeArrowheads="1"/>
          </p:cNvPicPr>
          <p:nvPr/>
        </p:nvPicPr>
        <p:blipFill>
          <a:blip r:embed="rId3" cstate="print"/>
          <a:srcRect l="-1326" t="12738"/>
          <a:stretch>
            <a:fillRect/>
          </a:stretch>
        </p:blipFill>
        <p:spPr bwMode="auto">
          <a:xfrm>
            <a:off x="328613" y="1135063"/>
            <a:ext cx="8270875" cy="5021262"/>
          </a:xfrm>
          <a:prstGeom prst="rect">
            <a:avLst/>
          </a:prstGeom>
          <a:noFill/>
          <a:ln w="9525">
            <a:noFill/>
            <a:miter lim="800000"/>
            <a:headEnd/>
            <a:tailEnd/>
          </a:ln>
        </p:spPr>
      </p:pic>
      <p:sp>
        <p:nvSpPr>
          <p:cNvPr id="188419" name="Text Box 5"/>
          <p:cNvSpPr txBox="1">
            <a:spLocks noChangeArrowheads="1"/>
          </p:cNvSpPr>
          <p:nvPr/>
        </p:nvSpPr>
        <p:spPr bwMode="auto">
          <a:xfrm>
            <a:off x="479425" y="1254125"/>
            <a:ext cx="1439863" cy="284163"/>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sz="1200"/>
              <a:t>Gas from pipeline</a:t>
            </a:r>
            <a:endParaRPr lang="ru-RU" sz="1200"/>
          </a:p>
        </p:txBody>
      </p:sp>
      <p:sp>
        <p:nvSpPr>
          <p:cNvPr id="188420" name="Text Box 6"/>
          <p:cNvSpPr txBox="1">
            <a:spLocks noChangeArrowheads="1"/>
          </p:cNvSpPr>
          <p:nvPr/>
        </p:nvSpPr>
        <p:spPr bwMode="auto">
          <a:xfrm>
            <a:off x="2797175" y="1387475"/>
            <a:ext cx="2238375" cy="461963"/>
          </a:xfrm>
          <a:prstGeom prst="rect">
            <a:avLst/>
          </a:prstGeom>
          <a:solidFill>
            <a:schemeClr val="bg1"/>
          </a:solidFill>
          <a:ln w="9525">
            <a:solidFill>
              <a:schemeClr val="bg1"/>
            </a:solidFill>
            <a:miter lim="800000"/>
            <a:headEnd/>
            <a:tailEnd/>
          </a:ln>
        </p:spPr>
        <p:txBody>
          <a:bodyPr>
            <a:spAutoFit/>
          </a:bodyPr>
          <a:lstStyle/>
          <a:p>
            <a:pPr algn="ctr">
              <a:spcBef>
                <a:spcPct val="50000"/>
              </a:spcBef>
            </a:pPr>
            <a:r>
              <a:rPr lang="en-US" sz="1200" b="1"/>
              <a:t>Gas distribution station - GDS</a:t>
            </a:r>
            <a:endParaRPr lang="ru-RU" sz="1200" b="1"/>
          </a:p>
        </p:txBody>
      </p:sp>
      <p:sp>
        <p:nvSpPr>
          <p:cNvPr id="188421" name="Text Box 7"/>
          <p:cNvSpPr txBox="1">
            <a:spLocks noChangeArrowheads="1"/>
          </p:cNvSpPr>
          <p:nvPr/>
        </p:nvSpPr>
        <p:spPr bwMode="auto">
          <a:xfrm>
            <a:off x="5348288" y="1254125"/>
            <a:ext cx="1439862" cy="284163"/>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sz="1200"/>
              <a:t>Gas to consumers</a:t>
            </a:r>
            <a:endParaRPr lang="ru-RU" sz="1200"/>
          </a:p>
        </p:txBody>
      </p:sp>
      <p:sp>
        <p:nvSpPr>
          <p:cNvPr id="188422" name="Text Box 9"/>
          <p:cNvSpPr txBox="1">
            <a:spLocks noChangeArrowheads="1"/>
          </p:cNvSpPr>
          <p:nvPr/>
        </p:nvSpPr>
        <p:spPr bwMode="auto">
          <a:xfrm>
            <a:off x="3490913" y="3219450"/>
            <a:ext cx="1081087" cy="180975"/>
          </a:xfrm>
          <a:prstGeom prst="rect">
            <a:avLst/>
          </a:prstGeom>
          <a:solidFill>
            <a:srgbClr val="FFFFFF"/>
          </a:solidFill>
          <a:ln w="9525">
            <a:noFill/>
            <a:miter lim="800000"/>
            <a:headEnd/>
            <a:tailEnd/>
          </a:ln>
        </p:spPr>
        <p:txBody>
          <a:bodyPr lIns="0" tIns="3600" rIns="0" bIns="3600"/>
          <a:lstStyle/>
          <a:p>
            <a:pPr algn="ctr"/>
            <a:r>
              <a:rPr lang="en-US" altLang="zh-CN" sz="800">
                <a:latin typeface="Arial Unicode MS" pitchFamily="34" charset="-128"/>
                <a:ea typeface="Arial Unicode MS" pitchFamily="34" charset="-128"/>
                <a:cs typeface="Arial Unicode MS" pitchFamily="34" charset="-128"/>
              </a:rPr>
              <a:t>Heat carrier discharge</a:t>
            </a:r>
            <a:endParaRPr lang="ru-RU" sz="800">
              <a:latin typeface="Arial Unicode MS" pitchFamily="34" charset="-128"/>
              <a:ea typeface="Arial Unicode MS" pitchFamily="34" charset="-128"/>
              <a:cs typeface="Arial Unicode MS" pitchFamily="34" charset="-128"/>
            </a:endParaRPr>
          </a:p>
        </p:txBody>
      </p:sp>
      <p:sp>
        <p:nvSpPr>
          <p:cNvPr id="188423" name="Text Box 10"/>
          <p:cNvSpPr txBox="1">
            <a:spLocks noChangeArrowheads="1"/>
          </p:cNvSpPr>
          <p:nvPr/>
        </p:nvSpPr>
        <p:spPr bwMode="auto">
          <a:xfrm>
            <a:off x="3348038" y="3643313"/>
            <a:ext cx="1223962" cy="114300"/>
          </a:xfrm>
          <a:prstGeom prst="rect">
            <a:avLst/>
          </a:prstGeom>
          <a:solidFill>
            <a:srgbClr val="FFFFFF"/>
          </a:solidFill>
          <a:ln w="9525">
            <a:noFill/>
            <a:miter lim="800000"/>
            <a:headEnd/>
            <a:tailEnd/>
          </a:ln>
        </p:spPr>
        <p:txBody>
          <a:bodyPr lIns="0" tIns="3600" rIns="0" bIns="3600"/>
          <a:lstStyle/>
          <a:p>
            <a:pPr algn="ctr"/>
            <a:r>
              <a:rPr lang="en-US" altLang="zh-CN" sz="800">
                <a:latin typeface="Arial Unicode MS" pitchFamily="34" charset="-128"/>
                <a:ea typeface="Arial Unicode MS" pitchFamily="34" charset="-128"/>
                <a:cs typeface="Arial Unicode MS" pitchFamily="34" charset="-128"/>
              </a:rPr>
              <a:t>Heat carrier supply</a:t>
            </a:r>
            <a:endParaRPr lang="ru-RU" sz="800">
              <a:latin typeface="Arial Unicode MS" pitchFamily="34" charset="-128"/>
              <a:ea typeface="Arial Unicode MS" pitchFamily="34" charset="-128"/>
              <a:cs typeface="Arial Unicode MS" pitchFamily="34" charset="-128"/>
            </a:endParaRPr>
          </a:p>
        </p:txBody>
      </p:sp>
      <p:sp>
        <p:nvSpPr>
          <p:cNvPr id="188424" name="Text Box 11"/>
          <p:cNvSpPr txBox="1">
            <a:spLocks noChangeArrowheads="1"/>
          </p:cNvSpPr>
          <p:nvPr/>
        </p:nvSpPr>
        <p:spPr bwMode="auto">
          <a:xfrm>
            <a:off x="6524625" y="1857375"/>
            <a:ext cx="2392363" cy="3197225"/>
          </a:xfrm>
          <a:prstGeom prst="rect">
            <a:avLst/>
          </a:prstGeom>
          <a:solidFill>
            <a:srgbClr val="FFFFFF"/>
          </a:solidFill>
          <a:ln w="9525">
            <a:noFill/>
            <a:miter lim="800000"/>
            <a:headEnd/>
            <a:tailEnd/>
          </a:ln>
        </p:spPr>
        <p:txBody>
          <a:bodyPr lIns="0" tIns="3600" rIns="0" bIns="3600"/>
          <a:lstStyle/>
          <a:p>
            <a:r>
              <a:rPr lang="en-US" sz="1400" b="1">
                <a:solidFill>
                  <a:srgbClr val="000099"/>
                </a:solidFill>
              </a:rPr>
              <a:t>1 Turboexpander plant</a:t>
            </a:r>
          </a:p>
          <a:p>
            <a:r>
              <a:rPr lang="en-US" sz="1400" b="1">
                <a:solidFill>
                  <a:srgbClr val="000099"/>
                </a:solidFill>
              </a:rPr>
              <a:t>1.1 Turboexpander</a:t>
            </a:r>
          </a:p>
          <a:p>
            <a:r>
              <a:rPr lang="en-US" sz="1400" b="1">
                <a:solidFill>
                  <a:srgbClr val="000099"/>
                </a:solidFill>
              </a:rPr>
              <a:t>1.2 Generator</a:t>
            </a:r>
          </a:p>
          <a:p>
            <a:r>
              <a:rPr lang="en-US" sz="1400" b="1">
                <a:solidFill>
                  <a:srgbClr val="000099"/>
                </a:solidFill>
              </a:rPr>
              <a:t>2. Heat-exchanger equipment</a:t>
            </a:r>
          </a:p>
          <a:p>
            <a:r>
              <a:rPr lang="en-US" sz="1400" b="1">
                <a:solidFill>
                  <a:srgbClr val="000099"/>
                </a:solidFill>
              </a:rPr>
              <a:t>2.1 Heat-exchanger (hot-water boiler)</a:t>
            </a:r>
          </a:p>
          <a:p>
            <a:r>
              <a:rPr lang="en-US" sz="1400" b="1">
                <a:solidFill>
                  <a:srgbClr val="000099"/>
                </a:solidFill>
              </a:rPr>
              <a:t>2.2 After burning device</a:t>
            </a:r>
          </a:p>
          <a:p>
            <a:r>
              <a:rPr lang="en-US" sz="1400" b="1">
                <a:solidFill>
                  <a:srgbClr val="000099"/>
                </a:solidFill>
              </a:rPr>
              <a:t>2.3 “Gas-water” heater</a:t>
            </a:r>
          </a:p>
          <a:p>
            <a:r>
              <a:rPr lang="en-US" sz="1400" b="1">
                <a:solidFill>
                  <a:srgbClr val="000099"/>
                </a:solidFill>
              </a:rPr>
              <a:t>3. Shut off metering valve unit</a:t>
            </a:r>
            <a:br>
              <a:rPr lang="en-US" sz="1400" b="1">
                <a:solidFill>
                  <a:srgbClr val="000099"/>
                </a:solidFill>
              </a:rPr>
            </a:br>
            <a:r>
              <a:rPr lang="en-US" sz="1400" b="1">
                <a:solidFill>
                  <a:srgbClr val="000099"/>
                </a:solidFill>
              </a:rPr>
              <a:t>4. Bypass valve unit</a:t>
            </a:r>
            <a:br>
              <a:rPr lang="en-US" sz="1400" b="1">
                <a:solidFill>
                  <a:srgbClr val="000099"/>
                </a:solidFill>
              </a:rPr>
            </a:br>
            <a:endParaRPr lang="ru-RU" sz="1400" b="1">
              <a:solidFill>
                <a:srgbClr val="000099"/>
              </a:solidFill>
            </a:endParaRPr>
          </a:p>
        </p:txBody>
      </p:sp>
    </p:spTree>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bwMode="auto">
          <a:xfrm>
            <a:off x="0" y="608013"/>
            <a:ext cx="9144000" cy="6477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b="1" smtClean="0">
                <a:solidFill>
                  <a:srgbClr val="003399"/>
                </a:solidFill>
              </a:rPr>
              <a:t>UTDU PROCESS FLOW DIAGRAM </a:t>
            </a:r>
            <a:br>
              <a:rPr lang="en-US" sz="2000" b="1" smtClean="0">
                <a:solidFill>
                  <a:srgbClr val="003399"/>
                </a:solidFill>
              </a:rPr>
            </a:br>
            <a:r>
              <a:rPr lang="en-US" sz="2000" b="1" smtClean="0">
                <a:solidFill>
                  <a:srgbClr val="003399"/>
                </a:solidFill>
              </a:rPr>
              <a:t>at GDP</a:t>
            </a:r>
            <a:r>
              <a:rPr lang="ru-RU" sz="2000" b="1" smtClean="0">
                <a:solidFill>
                  <a:srgbClr val="003399"/>
                </a:solidFill>
              </a:rPr>
              <a:t> (</a:t>
            </a:r>
            <a:r>
              <a:rPr lang="en-US" sz="2000" b="1" smtClean="0">
                <a:solidFill>
                  <a:srgbClr val="003399"/>
                </a:solidFill>
              </a:rPr>
              <a:t>HEAT POWER PLANT</a:t>
            </a:r>
            <a:r>
              <a:rPr lang="ru-RU" sz="2000" b="1" smtClean="0">
                <a:solidFill>
                  <a:srgbClr val="003399"/>
                </a:solidFill>
              </a:rPr>
              <a:t>)</a:t>
            </a:r>
          </a:p>
        </p:txBody>
      </p:sp>
      <p:pic>
        <p:nvPicPr>
          <p:cNvPr id="116738" name="Picture 3" descr="Технологическая схема УДЭУ4000"/>
          <p:cNvPicPr>
            <a:picLocks noGrp="1" noChangeAspect="1" noChangeArrowheads="1"/>
          </p:cNvPicPr>
          <p:nvPr>
            <p:ph idx="1"/>
          </p:nvPr>
        </p:nvPicPr>
        <p:blipFill>
          <a:blip r:embed="rId2" cstate="print"/>
          <a:srcRect/>
          <a:stretch>
            <a:fillRect/>
          </a:stretch>
        </p:blipFill>
        <p:spPr bwMode="auto">
          <a:xfrm>
            <a:off x="827088" y="1557338"/>
            <a:ext cx="7772400" cy="4368800"/>
          </a:xfrm>
          <a:noFill/>
          <a:ln>
            <a:miter lim="800000"/>
            <a:headEnd/>
            <a:tailEnd/>
          </a:ln>
        </p:spPr>
      </p:pic>
      <p:sp>
        <p:nvSpPr>
          <p:cNvPr id="116739" name="Text Box 5"/>
          <p:cNvSpPr txBox="1">
            <a:spLocks noChangeArrowheads="1"/>
          </p:cNvSpPr>
          <p:nvPr/>
        </p:nvSpPr>
        <p:spPr bwMode="auto">
          <a:xfrm>
            <a:off x="827088" y="1628775"/>
            <a:ext cx="1439862" cy="284163"/>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sz="1200"/>
              <a:t>Gas from pipeline</a:t>
            </a:r>
            <a:endParaRPr lang="ru-RU" sz="1200"/>
          </a:p>
        </p:txBody>
      </p:sp>
      <p:sp>
        <p:nvSpPr>
          <p:cNvPr id="116740" name="Text Box 6"/>
          <p:cNvSpPr txBox="1">
            <a:spLocks noChangeArrowheads="1"/>
          </p:cNvSpPr>
          <p:nvPr/>
        </p:nvSpPr>
        <p:spPr bwMode="auto">
          <a:xfrm>
            <a:off x="5508625" y="1557338"/>
            <a:ext cx="1439863" cy="284162"/>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sz="1200"/>
              <a:t>Gas to consumers</a:t>
            </a:r>
            <a:endParaRPr lang="ru-RU" sz="1200"/>
          </a:p>
        </p:txBody>
      </p:sp>
      <p:sp>
        <p:nvSpPr>
          <p:cNvPr id="116741" name="Text Box 7"/>
          <p:cNvSpPr txBox="1">
            <a:spLocks noChangeArrowheads="1"/>
          </p:cNvSpPr>
          <p:nvPr/>
        </p:nvSpPr>
        <p:spPr bwMode="auto">
          <a:xfrm>
            <a:off x="3203575" y="1773238"/>
            <a:ext cx="1944688" cy="466725"/>
          </a:xfrm>
          <a:prstGeom prst="rect">
            <a:avLst/>
          </a:prstGeom>
          <a:solidFill>
            <a:schemeClr val="bg1"/>
          </a:solidFill>
          <a:ln w="9525">
            <a:solidFill>
              <a:schemeClr val="bg1"/>
            </a:solidFill>
            <a:miter lim="800000"/>
            <a:headEnd/>
            <a:tailEnd/>
          </a:ln>
        </p:spPr>
        <p:txBody>
          <a:bodyPr>
            <a:spAutoFit/>
          </a:bodyPr>
          <a:lstStyle/>
          <a:p>
            <a:pPr algn="ctr">
              <a:spcBef>
                <a:spcPct val="50000"/>
              </a:spcBef>
            </a:pPr>
            <a:r>
              <a:rPr lang="en-US" sz="1200" b="1"/>
              <a:t>Gas distribution point - GDP</a:t>
            </a:r>
            <a:endParaRPr lang="ru-RU" sz="1200" b="1"/>
          </a:p>
        </p:txBody>
      </p:sp>
      <p:sp>
        <p:nvSpPr>
          <p:cNvPr id="116742" name="Text Box 8"/>
          <p:cNvSpPr txBox="1">
            <a:spLocks noChangeArrowheads="1"/>
          </p:cNvSpPr>
          <p:nvPr/>
        </p:nvSpPr>
        <p:spPr bwMode="auto">
          <a:xfrm>
            <a:off x="3851275" y="3321050"/>
            <a:ext cx="1081088" cy="187325"/>
          </a:xfrm>
          <a:prstGeom prst="rect">
            <a:avLst/>
          </a:prstGeom>
          <a:solidFill>
            <a:srgbClr val="FFFFFF"/>
          </a:solidFill>
          <a:ln w="9525">
            <a:noFill/>
            <a:miter lim="800000"/>
            <a:headEnd/>
            <a:tailEnd/>
          </a:ln>
        </p:spPr>
        <p:txBody>
          <a:bodyPr lIns="0" tIns="3600" rIns="0" bIns="3600"/>
          <a:lstStyle/>
          <a:p>
            <a:pPr algn="ctr"/>
            <a:r>
              <a:rPr lang="en-US" altLang="zh-CN" sz="800">
                <a:latin typeface="Arial Unicode MS" pitchFamily="34" charset="-128"/>
                <a:ea typeface="Arial Unicode MS" pitchFamily="34" charset="-128"/>
                <a:cs typeface="Arial Unicode MS" pitchFamily="34" charset="-128"/>
              </a:rPr>
              <a:t>Heat carrier discharge</a:t>
            </a:r>
            <a:endParaRPr lang="ru-RU" sz="800">
              <a:latin typeface="Arial Unicode MS" pitchFamily="34" charset="-128"/>
              <a:ea typeface="Arial Unicode MS" pitchFamily="34" charset="-128"/>
              <a:cs typeface="Arial Unicode MS" pitchFamily="34" charset="-128"/>
            </a:endParaRPr>
          </a:p>
        </p:txBody>
      </p:sp>
      <p:sp>
        <p:nvSpPr>
          <p:cNvPr id="116743" name="Text Box 9"/>
          <p:cNvSpPr txBox="1">
            <a:spLocks noChangeArrowheads="1"/>
          </p:cNvSpPr>
          <p:nvPr/>
        </p:nvSpPr>
        <p:spPr bwMode="auto">
          <a:xfrm>
            <a:off x="3671888" y="3681413"/>
            <a:ext cx="1223962" cy="185737"/>
          </a:xfrm>
          <a:prstGeom prst="rect">
            <a:avLst/>
          </a:prstGeom>
          <a:solidFill>
            <a:srgbClr val="FFFFFF"/>
          </a:solidFill>
          <a:ln w="9525">
            <a:noFill/>
            <a:miter lim="800000"/>
            <a:headEnd/>
            <a:tailEnd/>
          </a:ln>
        </p:spPr>
        <p:txBody>
          <a:bodyPr lIns="0" tIns="3600" rIns="0" bIns="3600"/>
          <a:lstStyle/>
          <a:p>
            <a:pPr algn="ctr"/>
            <a:r>
              <a:rPr lang="en-US" altLang="zh-CN" sz="800">
                <a:latin typeface="Arial Unicode MS" pitchFamily="34" charset="-128"/>
                <a:ea typeface="Arial Unicode MS" pitchFamily="34" charset="-128"/>
                <a:cs typeface="Arial Unicode MS" pitchFamily="34" charset="-128"/>
              </a:rPr>
              <a:t>Heat carrier supply</a:t>
            </a:r>
            <a:endParaRPr lang="ru-RU" sz="800">
              <a:latin typeface="Arial Unicode MS" pitchFamily="34" charset="-128"/>
              <a:ea typeface="Arial Unicode MS" pitchFamily="34" charset="-128"/>
              <a:cs typeface="Arial Unicode MS" pitchFamily="34" charset="-128"/>
            </a:endParaRPr>
          </a:p>
        </p:txBody>
      </p:sp>
      <p:sp>
        <p:nvSpPr>
          <p:cNvPr id="116744" name="Text Box 10"/>
          <p:cNvSpPr txBox="1">
            <a:spLocks noChangeArrowheads="1"/>
          </p:cNvSpPr>
          <p:nvPr/>
        </p:nvSpPr>
        <p:spPr bwMode="auto">
          <a:xfrm>
            <a:off x="6624638" y="2205038"/>
            <a:ext cx="2395537" cy="2447925"/>
          </a:xfrm>
          <a:prstGeom prst="rect">
            <a:avLst/>
          </a:prstGeom>
          <a:solidFill>
            <a:srgbClr val="FFFFFF"/>
          </a:solidFill>
          <a:ln w="9525">
            <a:noFill/>
            <a:miter lim="800000"/>
            <a:headEnd/>
            <a:tailEnd/>
          </a:ln>
        </p:spPr>
        <p:txBody>
          <a:bodyPr lIns="0" tIns="3600" rIns="0" bIns="3600"/>
          <a:lstStyle/>
          <a:p>
            <a:r>
              <a:rPr lang="en-US" sz="1400" b="1">
                <a:solidFill>
                  <a:srgbClr val="000099"/>
                </a:solidFill>
              </a:rPr>
              <a:t>1 Turboexpander with power of 4MW</a:t>
            </a:r>
          </a:p>
          <a:p>
            <a:r>
              <a:rPr lang="en-US" sz="1400" b="1">
                <a:solidFill>
                  <a:srgbClr val="000099"/>
                </a:solidFill>
              </a:rPr>
              <a:t>1.1 Turboexpander</a:t>
            </a:r>
          </a:p>
          <a:p>
            <a:r>
              <a:rPr lang="en-US" sz="1400" b="1">
                <a:solidFill>
                  <a:srgbClr val="000099"/>
                </a:solidFill>
              </a:rPr>
              <a:t>1.2 Reducing gear</a:t>
            </a:r>
          </a:p>
          <a:p>
            <a:r>
              <a:rPr lang="en-US" sz="1400" b="1">
                <a:solidFill>
                  <a:srgbClr val="000099"/>
                </a:solidFill>
              </a:rPr>
              <a:t>1.3 Generator 4MW</a:t>
            </a:r>
          </a:p>
          <a:p>
            <a:r>
              <a:rPr lang="en-US" sz="1400" b="1">
                <a:solidFill>
                  <a:srgbClr val="000099"/>
                </a:solidFill>
              </a:rPr>
              <a:t>2. “Gas-water” heater</a:t>
            </a:r>
          </a:p>
          <a:p>
            <a:r>
              <a:rPr lang="en-US" sz="1400" b="1">
                <a:solidFill>
                  <a:srgbClr val="000099"/>
                </a:solidFill>
              </a:rPr>
              <a:t>3. Shut off metering valve unit</a:t>
            </a:r>
            <a:br>
              <a:rPr lang="en-US" sz="1400" b="1">
                <a:solidFill>
                  <a:srgbClr val="000099"/>
                </a:solidFill>
              </a:rPr>
            </a:br>
            <a:r>
              <a:rPr lang="en-US" sz="1400" b="1">
                <a:solidFill>
                  <a:srgbClr val="000099"/>
                </a:solidFill>
              </a:rPr>
              <a:t>4. Bypass valve unit</a:t>
            </a:r>
            <a:r>
              <a:rPr lang="en-US" sz="1400"/>
              <a:t/>
            </a:r>
            <a:br>
              <a:rPr lang="en-US" sz="1400"/>
            </a:br>
            <a:endParaRPr lang="ru-RU" sz="1400"/>
          </a:p>
        </p:txBody>
      </p:sp>
    </p:spTree>
  </p:cSld>
  <p:clrMapOvr>
    <a:masterClrMapping/>
  </p:clrMapOvr>
  <p:transition>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7761" name="Picture 2" descr="схема ЕУУ 6,5-118"/>
          <p:cNvPicPr>
            <a:picLocks noChangeAspect="1" noChangeArrowheads="1"/>
          </p:cNvPicPr>
          <p:nvPr/>
        </p:nvPicPr>
        <p:blipFill>
          <a:blip r:embed="rId3" cstate="print"/>
          <a:srcRect/>
          <a:stretch>
            <a:fillRect/>
          </a:stretch>
        </p:blipFill>
        <p:spPr bwMode="auto">
          <a:xfrm>
            <a:off x="-396875" y="1412875"/>
            <a:ext cx="8305800" cy="5318125"/>
          </a:xfrm>
          <a:prstGeom prst="rect">
            <a:avLst/>
          </a:prstGeom>
          <a:noFill/>
          <a:ln w="9525">
            <a:noFill/>
            <a:miter lim="800000"/>
            <a:headEnd/>
            <a:tailEnd/>
          </a:ln>
        </p:spPr>
      </p:pic>
      <p:sp>
        <p:nvSpPr>
          <p:cNvPr id="117762" name="Text Box 3"/>
          <p:cNvSpPr txBox="1">
            <a:spLocks noChangeArrowheads="1"/>
          </p:cNvSpPr>
          <p:nvPr/>
        </p:nvSpPr>
        <p:spPr bwMode="auto">
          <a:xfrm>
            <a:off x="0" y="612775"/>
            <a:ext cx="9144000" cy="708025"/>
          </a:xfrm>
          <a:prstGeom prst="rect">
            <a:avLst/>
          </a:prstGeom>
          <a:noFill/>
          <a:ln w="9525">
            <a:noFill/>
            <a:miter lim="800000"/>
            <a:headEnd/>
            <a:tailEnd/>
          </a:ln>
        </p:spPr>
        <p:txBody>
          <a:bodyPr>
            <a:spAutoFit/>
          </a:bodyPr>
          <a:lstStyle/>
          <a:p>
            <a:pPr marL="457200" indent="-457200" algn="ctr"/>
            <a:r>
              <a:rPr lang="en-US" sz="2000" b="1">
                <a:solidFill>
                  <a:srgbClr val="003399"/>
                </a:solidFill>
              </a:rPr>
              <a:t>PROCESS FLOW DIAGRAM OF UTDU TO GDS </a:t>
            </a:r>
            <a:br>
              <a:rPr lang="en-US" sz="2000" b="1">
                <a:solidFill>
                  <a:srgbClr val="003399"/>
                </a:solidFill>
              </a:rPr>
            </a:br>
            <a:r>
              <a:rPr lang="en-US" sz="2000" b="1">
                <a:solidFill>
                  <a:srgbClr val="003399"/>
                </a:solidFill>
              </a:rPr>
              <a:t>BY</a:t>
            </a:r>
            <a:r>
              <a:rPr lang="ru-RU" sz="2000" b="1">
                <a:solidFill>
                  <a:srgbClr val="003399"/>
                </a:solidFill>
              </a:rPr>
              <a:t> COGENERATION </a:t>
            </a:r>
            <a:r>
              <a:rPr lang="en-US" sz="2000" b="1">
                <a:solidFill>
                  <a:srgbClr val="003399"/>
                </a:solidFill>
              </a:rPr>
              <a:t>CYCLE</a:t>
            </a:r>
            <a:endParaRPr lang="ru-RU" sz="2000" b="1">
              <a:solidFill>
                <a:srgbClr val="003399"/>
              </a:solidFill>
            </a:endParaRPr>
          </a:p>
        </p:txBody>
      </p:sp>
      <p:sp>
        <p:nvSpPr>
          <p:cNvPr id="117763" name="Text Box 6"/>
          <p:cNvSpPr txBox="1">
            <a:spLocks noChangeArrowheads="1"/>
          </p:cNvSpPr>
          <p:nvPr/>
        </p:nvSpPr>
        <p:spPr bwMode="auto">
          <a:xfrm>
            <a:off x="468313" y="1557338"/>
            <a:ext cx="1439862" cy="284162"/>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sz="1200">
                <a:solidFill>
                  <a:srgbClr val="FF3300"/>
                </a:solidFill>
              </a:rPr>
              <a:t>Gas from pipeline</a:t>
            </a:r>
            <a:endParaRPr lang="ru-RU" sz="1200">
              <a:solidFill>
                <a:srgbClr val="FF3300"/>
              </a:solidFill>
            </a:endParaRPr>
          </a:p>
        </p:txBody>
      </p:sp>
      <p:sp>
        <p:nvSpPr>
          <p:cNvPr id="117764" name="Text Box 7"/>
          <p:cNvSpPr txBox="1">
            <a:spLocks noChangeArrowheads="1"/>
          </p:cNvSpPr>
          <p:nvPr/>
        </p:nvSpPr>
        <p:spPr bwMode="auto">
          <a:xfrm>
            <a:off x="5724525" y="1484313"/>
            <a:ext cx="1584325" cy="284162"/>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sz="1200">
                <a:solidFill>
                  <a:srgbClr val="FF3300"/>
                </a:solidFill>
              </a:rPr>
              <a:t>Gas to consumers</a:t>
            </a:r>
            <a:endParaRPr lang="ru-RU" sz="1200">
              <a:solidFill>
                <a:srgbClr val="FF3300"/>
              </a:solidFill>
            </a:endParaRPr>
          </a:p>
        </p:txBody>
      </p:sp>
      <p:sp>
        <p:nvSpPr>
          <p:cNvPr id="7176" name="Text Box 8"/>
          <p:cNvSpPr txBox="1">
            <a:spLocks noChangeArrowheads="1"/>
          </p:cNvSpPr>
          <p:nvPr/>
        </p:nvSpPr>
        <p:spPr bwMode="auto">
          <a:xfrm>
            <a:off x="2924175" y="1628775"/>
            <a:ext cx="2457450" cy="554038"/>
          </a:xfrm>
          <a:prstGeom prst="rect">
            <a:avLst/>
          </a:prstGeom>
          <a:solidFill>
            <a:schemeClr val="bg1"/>
          </a:solidFill>
          <a:ln w="9525">
            <a:solidFill>
              <a:schemeClr val="bg1"/>
            </a:solidFill>
            <a:miter lim="800000"/>
            <a:headEnd/>
            <a:tailEnd/>
          </a:ln>
          <a:effectLst/>
        </p:spPr>
        <p:txBody>
          <a:bodyPr>
            <a:spAutoFit/>
          </a:bodyPr>
          <a:lstStyle/>
          <a:p>
            <a:pPr algn="ctr">
              <a:spcBef>
                <a:spcPct val="50000"/>
              </a:spcBef>
              <a:defRPr/>
            </a:pPr>
            <a:r>
              <a:rPr lang="en-US" sz="1200" b="1" dirty="0">
                <a:solidFill>
                  <a:schemeClr val="tx1">
                    <a:lumMod val="95000"/>
                    <a:lumOff val="5000"/>
                  </a:schemeClr>
                </a:solidFill>
              </a:rPr>
              <a:t>Gas distribution station – GDS</a:t>
            </a:r>
          </a:p>
          <a:p>
            <a:pPr algn="ctr">
              <a:spcBef>
                <a:spcPct val="50000"/>
              </a:spcBef>
              <a:defRPr/>
            </a:pPr>
            <a:endParaRPr lang="ru-RU" sz="1200" b="1" dirty="0">
              <a:solidFill>
                <a:schemeClr val="tx1">
                  <a:lumMod val="95000"/>
                  <a:lumOff val="5000"/>
                </a:schemeClr>
              </a:solidFill>
            </a:endParaRPr>
          </a:p>
        </p:txBody>
      </p:sp>
      <p:sp>
        <p:nvSpPr>
          <p:cNvPr id="117766" name="Text Box 9"/>
          <p:cNvSpPr txBox="1">
            <a:spLocks noChangeArrowheads="1"/>
          </p:cNvSpPr>
          <p:nvPr/>
        </p:nvSpPr>
        <p:spPr bwMode="auto">
          <a:xfrm>
            <a:off x="3635375" y="3500438"/>
            <a:ext cx="1225550" cy="115887"/>
          </a:xfrm>
          <a:prstGeom prst="rect">
            <a:avLst/>
          </a:prstGeom>
          <a:solidFill>
            <a:srgbClr val="FFFFFF"/>
          </a:solidFill>
          <a:ln w="9525">
            <a:noFill/>
            <a:miter lim="800000"/>
            <a:headEnd/>
            <a:tailEnd/>
          </a:ln>
        </p:spPr>
        <p:txBody>
          <a:bodyPr lIns="0" tIns="3600" rIns="0" bIns="3600"/>
          <a:lstStyle/>
          <a:p>
            <a:pPr algn="ctr"/>
            <a:r>
              <a:rPr lang="en-US" altLang="zh-CN" sz="800">
                <a:latin typeface="Arial Unicode MS" pitchFamily="34" charset="-128"/>
                <a:ea typeface="Arial Unicode MS" pitchFamily="34" charset="-128"/>
                <a:cs typeface="Arial Unicode MS" pitchFamily="34" charset="-128"/>
              </a:rPr>
              <a:t>Heat carrier discharge</a:t>
            </a:r>
            <a:endParaRPr lang="ru-RU" sz="800">
              <a:latin typeface="Arial Unicode MS" pitchFamily="34" charset="-128"/>
              <a:ea typeface="Arial Unicode MS" pitchFamily="34" charset="-128"/>
              <a:cs typeface="Arial Unicode MS" pitchFamily="34" charset="-128"/>
            </a:endParaRPr>
          </a:p>
        </p:txBody>
      </p:sp>
      <p:sp>
        <p:nvSpPr>
          <p:cNvPr id="117767" name="Text Box 10"/>
          <p:cNvSpPr txBox="1">
            <a:spLocks noChangeArrowheads="1"/>
          </p:cNvSpPr>
          <p:nvPr/>
        </p:nvSpPr>
        <p:spPr bwMode="auto">
          <a:xfrm>
            <a:off x="3492500" y="3860800"/>
            <a:ext cx="1295400" cy="185738"/>
          </a:xfrm>
          <a:prstGeom prst="rect">
            <a:avLst/>
          </a:prstGeom>
          <a:solidFill>
            <a:srgbClr val="FFFFFF"/>
          </a:solidFill>
          <a:ln w="9525">
            <a:noFill/>
            <a:miter lim="800000"/>
            <a:headEnd/>
            <a:tailEnd/>
          </a:ln>
        </p:spPr>
        <p:txBody>
          <a:bodyPr lIns="0" tIns="3600" rIns="0" bIns="3600"/>
          <a:lstStyle/>
          <a:p>
            <a:pPr algn="ctr"/>
            <a:r>
              <a:rPr lang="en-US" altLang="zh-CN" sz="800">
                <a:latin typeface="Arial Unicode MS" pitchFamily="34" charset="-128"/>
                <a:ea typeface="Arial Unicode MS" pitchFamily="34" charset="-128"/>
                <a:cs typeface="Arial Unicode MS" pitchFamily="34" charset="-128"/>
              </a:rPr>
              <a:t>Heat carrier supply</a:t>
            </a:r>
            <a:endParaRPr lang="ru-RU" sz="800">
              <a:latin typeface="Arial Unicode MS" pitchFamily="34" charset="-128"/>
              <a:ea typeface="Arial Unicode MS" pitchFamily="34" charset="-128"/>
              <a:cs typeface="Arial Unicode MS" pitchFamily="34" charset="-128"/>
            </a:endParaRPr>
          </a:p>
        </p:txBody>
      </p:sp>
      <p:sp>
        <p:nvSpPr>
          <p:cNvPr id="117768" name="Text Box 11"/>
          <p:cNvSpPr txBox="1">
            <a:spLocks noChangeArrowheads="1"/>
          </p:cNvSpPr>
          <p:nvPr/>
        </p:nvSpPr>
        <p:spPr bwMode="auto">
          <a:xfrm>
            <a:off x="3455988" y="4113213"/>
            <a:ext cx="828675" cy="107950"/>
          </a:xfrm>
          <a:prstGeom prst="rect">
            <a:avLst/>
          </a:prstGeom>
          <a:solidFill>
            <a:srgbClr val="FFFFFF"/>
          </a:solidFill>
          <a:ln w="9525">
            <a:noFill/>
            <a:miter lim="800000"/>
            <a:headEnd/>
            <a:tailEnd/>
          </a:ln>
        </p:spPr>
        <p:txBody>
          <a:bodyPr lIns="0" tIns="3600" rIns="0" bIns="3600"/>
          <a:lstStyle/>
          <a:p>
            <a:pPr algn="ctr"/>
            <a:r>
              <a:rPr lang="en-US" altLang="zh-CN" sz="800" b="1">
                <a:latin typeface="Arial Unicode MS" pitchFamily="34" charset="-128"/>
                <a:ea typeface="Arial Unicode MS" pitchFamily="34" charset="-128"/>
                <a:cs typeface="Arial Unicode MS" pitchFamily="34" charset="-128"/>
              </a:rPr>
              <a:t>Q=130 t/h</a:t>
            </a:r>
            <a:endParaRPr lang="ru-RU" sz="800" b="1">
              <a:latin typeface="Arial Unicode MS" pitchFamily="34" charset="-128"/>
              <a:ea typeface="Arial Unicode MS" pitchFamily="34" charset="-128"/>
              <a:cs typeface="Arial Unicode MS" pitchFamily="34" charset="-128"/>
            </a:endParaRPr>
          </a:p>
        </p:txBody>
      </p:sp>
      <p:sp>
        <p:nvSpPr>
          <p:cNvPr id="117769" name="Text Box 12"/>
          <p:cNvSpPr txBox="1">
            <a:spLocks noChangeArrowheads="1"/>
          </p:cNvSpPr>
          <p:nvPr/>
        </p:nvSpPr>
        <p:spPr bwMode="auto">
          <a:xfrm>
            <a:off x="3492500" y="3860800"/>
            <a:ext cx="1223963" cy="185738"/>
          </a:xfrm>
          <a:prstGeom prst="rect">
            <a:avLst/>
          </a:prstGeom>
          <a:solidFill>
            <a:srgbClr val="FFFFFF"/>
          </a:solidFill>
          <a:ln w="9525">
            <a:noFill/>
            <a:miter lim="800000"/>
            <a:headEnd/>
            <a:tailEnd/>
          </a:ln>
        </p:spPr>
        <p:txBody>
          <a:bodyPr lIns="0" tIns="3600" rIns="0" bIns="3600"/>
          <a:lstStyle/>
          <a:p>
            <a:pPr algn="ctr"/>
            <a:r>
              <a:rPr lang="en-US" altLang="zh-CN" sz="800">
                <a:latin typeface="Arial Unicode MS" pitchFamily="34" charset="-128"/>
                <a:ea typeface="Arial Unicode MS" pitchFamily="34" charset="-128"/>
                <a:cs typeface="Arial Unicode MS" pitchFamily="34" charset="-128"/>
              </a:rPr>
              <a:t>Heat carrier supply</a:t>
            </a:r>
            <a:endParaRPr lang="ru-RU" sz="800">
              <a:latin typeface="Arial Unicode MS" pitchFamily="34" charset="-128"/>
              <a:ea typeface="Arial Unicode MS" pitchFamily="34" charset="-128"/>
              <a:cs typeface="Arial Unicode MS" pitchFamily="34" charset="-128"/>
            </a:endParaRPr>
          </a:p>
        </p:txBody>
      </p:sp>
      <p:sp>
        <p:nvSpPr>
          <p:cNvPr id="117770" name="Text Box 13"/>
          <p:cNvSpPr txBox="1">
            <a:spLocks noChangeArrowheads="1"/>
          </p:cNvSpPr>
          <p:nvPr/>
        </p:nvSpPr>
        <p:spPr bwMode="auto">
          <a:xfrm>
            <a:off x="3527425" y="5697538"/>
            <a:ext cx="828675" cy="107950"/>
          </a:xfrm>
          <a:prstGeom prst="rect">
            <a:avLst/>
          </a:prstGeom>
          <a:solidFill>
            <a:srgbClr val="FFFFFF"/>
          </a:solidFill>
          <a:ln w="9525">
            <a:noFill/>
            <a:miter lim="800000"/>
            <a:headEnd/>
            <a:tailEnd/>
          </a:ln>
        </p:spPr>
        <p:txBody>
          <a:bodyPr lIns="0" tIns="3600" rIns="0" bIns="3600"/>
          <a:lstStyle/>
          <a:p>
            <a:pPr algn="ctr"/>
            <a:r>
              <a:rPr lang="en-US" altLang="zh-CN" sz="800" b="1">
                <a:latin typeface="Arial Unicode MS" pitchFamily="34" charset="-128"/>
                <a:ea typeface="Arial Unicode MS" pitchFamily="34" charset="-128"/>
                <a:cs typeface="Arial Unicode MS" pitchFamily="34" charset="-128"/>
              </a:rPr>
              <a:t>P</a:t>
            </a:r>
            <a:r>
              <a:rPr lang="en-US" altLang="zh-CN" sz="700" b="1" baseline="-25000">
                <a:latin typeface="Arial Unicode MS" pitchFamily="34" charset="-128"/>
                <a:ea typeface="Arial Unicode MS" pitchFamily="34" charset="-128"/>
                <a:cs typeface="Arial Unicode MS" pitchFamily="34" charset="-128"/>
              </a:rPr>
              <a:t>START</a:t>
            </a:r>
            <a:r>
              <a:rPr lang="en-US" altLang="zh-CN" sz="800" b="1">
                <a:latin typeface="Arial Unicode MS" pitchFamily="34" charset="-128"/>
                <a:ea typeface="Arial Unicode MS" pitchFamily="34" charset="-128"/>
                <a:cs typeface="Arial Unicode MS" pitchFamily="34" charset="-128"/>
              </a:rPr>
              <a:t> = 1.7 MPa</a:t>
            </a:r>
            <a:endParaRPr lang="ru-RU" sz="800" b="1">
              <a:latin typeface="Arial Unicode MS" pitchFamily="34" charset="-128"/>
              <a:ea typeface="Arial Unicode MS" pitchFamily="34" charset="-128"/>
              <a:cs typeface="Arial Unicode MS" pitchFamily="34" charset="-128"/>
            </a:endParaRPr>
          </a:p>
        </p:txBody>
      </p:sp>
      <p:sp>
        <p:nvSpPr>
          <p:cNvPr id="117771" name="Text Box 14"/>
          <p:cNvSpPr txBox="1">
            <a:spLocks noChangeArrowheads="1"/>
          </p:cNvSpPr>
          <p:nvPr/>
        </p:nvSpPr>
        <p:spPr bwMode="auto">
          <a:xfrm>
            <a:off x="2376488" y="5661025"/>
            <a:ext cx="1079500" cy="180975"/>
          </a:xfrm>
          <a:prstGeom prst="rect">
            <a:avLst/>
          </a:prstGeom>
          <a:solidFill>
            <a:srgbClr val="FFFFFF"/>
          </a:solidFill>
          <a:ln w="9525">
            <a:noFill/>
            <a:miter lim="800000"/>
            <a:headEnd/>
            <a:tailEnd/>
          </a:ln>
        </p:spPr>
        <p:txBody>
          <a:bodyPr lIns="0" tIns="3600" rIns="0" bIns="3600"/>
          <a:lstStyle/>
          <a:p>
            <a:pPr algn="ctr"/>
            <a:r>
              <a:rPr lang="en-US" altLang="zh-CN" sz="800" b="1">
                <a:latin typeface="Arial Unicode MS" pitchFamily="34" charset="-128"/>
                <a:ea typeface="Arial Unicode MS" pitchFamily="34" charset="-128"/>
                <a:cs typeface="Arial Unicode MS" pitchFamily="34" charset="-128"/>
              </a:rPr>
              <a:t>Q</a:t>
            </a:r>
            <a:r>
              <a:rPr lang="en-US" altLang="zh-CN" sz="700" b="1" baseline="-25000">
                <a:latin typeface="Arial Unicode MS" pitchFamily="34" charset="-128"/>
                <a:ea typeface="Arial Unicode MS" pitchFamily="34" charset="-128"/>
                <a:cs typeface="Arial Unicode MS" pitchFamily="34" charset="-128"/>
              </a:rPr>
              <a:t>START</a:t>
            </a:r>
            <a:r>
              <a:rPr lang="en-US" altLang="zh-CN" sz="800" b="1">
                <a:latin typeface="Arial Unicode MS" pitchFamily="34" charset="-128"/>
                <a:ea typeface="Arial Unicode MS" pitchFamily="34" charset="-128"/>
                <a:cs typeface="Arial Unicode MS" pitchFamily="34" charset="-128"/>
              </a:rPr>
              <a:t> = 13320 nm</a:t>
            </a:r>
            <a:r>
              <a:rPr lang="en-US" altLang="zh-CN" sz="900" b="1" baseline="30000">
                <a:latin typeface="Arial Unicode MS" pitchFamily="34" charset="-128"/>
                <a:ea typeface="Arial Unicode MS" pitchFamily="34" charset="-128"/>
                <a:cs typeface="Arial Unicode MS" pitchFamily="34" charset="-128"/>
              </a:rPr>
              <a:t>3</a:t>
            </a:r>
            <a:r>
              <a:rPr lang="en-US" altLang="zh-CN" sz="900" b="1">
                <a:latin typeface="Arial Unicode MS" pitchFamily="34" charset="-128"/>
                <a:ea typeface="Arial Unicode MS" pitchFamily="34" charset="-128"/>
                <a:cs typeface="Arial Unicode MS" pitchFamily="34" charset="-128"/>
              </a:rPr>
              <a:t>/h</a:t>
            </a:r>
            <a:endParaRPr lang="ru-RU" sz="800" b="1">
              <a:latin typeface="Arial Unicode MS" pitchFamily="34" charset="-128"/>
              <a:ea typeface="Arial Unicode MS" pitchFamily="34" charset="-128"/>
              <a:cs typeface="Arial Unicode MS" pitchFamily="34" charset="-128"/>
            </a:endParaRPr>
          </a:p>
        </p:txBody>
      </p:sp>
      <p:sp>
        <p:nvSpPr>
          <p:cNvPr id="117772" name="Text Box 15"/>
          <p:cNvSpPr txBox="1">
            <a:spLocks noChangeArrowheads="1"/>
          </p:cNvSpPr>
          <p:nvPr/>
        </p:nvSpPr>
        <p:spPr bwMode="auto">
          <a:xfrm>
            <a:off x="6832600" y="2038350"/>
            <a:ext cx="2165350" cy="4348163"/>
          </a:xfrm>
          <a:prstGeom prst="rect">
            <a:avLst/>
          </a:prstGeom>
          <a:solidFill>
            <a:srgbClr val="FFFFFF"/>
          </a:solidFill>
          <a:ln w="9525">
            <a:noFill/>
            <a:miter lim="800000"/>
            <a:headEnd/>
            <a:tailEnd/>
          </a:ln>
        </p:spPr>
        <p:txBody>
          <a:bodyPr lIns="0" tIns="3600" rIns="0" bIns="3600"/>
          <a:lstStyle/>
          <a:p>
            <a:r>
              <a:rPr lang="en-US" sz="1400" b="1">
                <a:solidFill>
                  <a:srgbClr val="333399"/>
                </a:solidFill>
              </a:rPr>
              <a:t>1 Turboexpander power plant</a:t>
            </a:r>
          </a:p>
          <a:p>
            <a:r>
              <a:rPr lang="en-US" sz="1400" b="1">
                <a:solidFill>
                  <a:srgbClr val="333399"/>
                </a:solidFill>
              </a:rPr>
              <a:t>1.1 Turboexpander</a:t>
            </a:r>
          </a:p>
          <a:p>
            <a:r>
              <a:rPr lang="en-US" sz="1400" b="1">
                <a:solidFill>
                  <a:srgbClr val="333399"/>
                </a:solidFill>
              </a:rPr>
              <a:t>1.2 Generator</a:t>
            </a:r>
          </a:p>
          <a:p>
            <a:r>
              <a:rPr lang="en-US" sz="1400" b="1">
                <a:solidFill>
                  <a:srgbClr val="333399"/>
                </a:solidFill>
              </a:rPr>
              <a:t>2. Gas turbine power plant</a:t>
            </a:r>
          </a:p>
          <a:p>
            <a:r>
              <a:rPr lang="en-US" sz="1400" b="1">
                <a:solidFill>
                  <a:srgbClr val="333399"/>
                </a:solidFill>
              </a:rPr>
              <a:t>2.1 Gas turbine engine</a:t>
            </a:r>
          </a:p>
          <a:p>
            <a:r>
              <a:rPr lang="en-US" sz="1400" b="1">
                <a:solidFill>
                  <a:srgbClr val="333399"/>
                </a:solidFill>
              </a:rPr>
              <a:t>2.2 Generator</a:t>
            </a:r>
          </a:p>
          <a:p>
            <a:r>
              <a:rPr lang="en-US" sz="1400" b="1">
                <a:solidFill>
                  <a:srgbClr val="333399"/>
                </a:solidFill>
              </a:rPr>
              <a:t>3. Heat exchanging equipment</a:t>
            </a:r>
          </a:p>
          <a:p>
            <a:r>
              <a:rPr lang="en-US" sz="1400" b="1">
                <a:solidFill>
                  <a:srgbClr val="333399"/>
                </a:solidFill>
              </a:rPr>
              <a:t>3.1 Energy saving heat exchanger (exhaust-heat water boiler)</a:t>
            </a:r>
          </a:p>
          <a:p>
            <a:r>
              <a:rPr lang="en-US" sz="1400" b="1">
                <a:solidFill>
                  <a:srgbClr val="333399"/>
                </a:solidFill>
              </a:rPr>
              <a:t>3.2 After burning device</a:t>
            </a:r>
          </a:p>
          <a:p>
            <a:r>
              <a:rPr lang="en-US" sz="1400" b="1">
                <a:solidFill>
                  <a:srgbClr val="333399"/>
                </a:solidFill>
              </a:rPr>
              <a:t>3.3 “Gas-water” heater</a:t>
            </a:r>
          </a:p>
          <a:p>
            <a:r>
              <a:rPr lang="en-US" sz="1400" b="1">
                <a:solidFill>
                  <a:srgbClr val="333399"/>
                </a:solidFill>
              </a:rPr>
              <a:t>4. Reduction station of fuel and startup gas</a:t>
            </a:r>
          </a:p>
          <a:p>
            <a:r>
              <a:rPr lang="en-US" sz="1400" b="1">
                <a:solidFill>
                  <a:srgbClr val="333399"/>
                </a:solidFill>
              </a:rPr>
              <a:t>5.  Shut off metering valve unit</a:t>
            </a:r>
            <a:br>
              <a:rPr lang="en-US" sz="1400" b="1">
                <a:solidFill>
                  <a:srgbClr val="333399"/>
                </a:solidFill>
              </a:rPr>
            </a:br>
            <a:r>
              <a:rPr lang="en-US" sz="1400" b="1">
                <a:solidFill>
                  <a:srgbClr val="333399"/>
                </a:solidFill>
              </a:rPr>
              <a:t>6. Bypass valve unit</a:t>
            </a:r>
            <a:br>
              <a:rPr lang="en-US" sz="1400" b="1">
                <a:solidFill>
                  <a:srgbClr val="333399"/>
                </a:solidFill>
              </a:rPr>
            </a:br>
            <a:endParaRPr lang="ru-RU" sz="1400" b="1">
              <a:solidFill>
                <a:srgbClr val="333399"/>
              </a:solidFill>
            </a:endParaRPr>
          </a:p>
        </p:txBody>
      </p:sp>
      <p:sp>
        <p:nvSpPr>
          <p:cNvPr id="117773" name="Text Box 16"/>
          <p:cNvSpPr txBox="1">
            <a:spLocks noChangeArrowheads="1"/>
          </p:cNvSpPr>
          <p:nvPr/>
        </p:nvSpPr>
        <p:spPr bwMode="auto">
          <a:xfrm>
            <a:off x="5440363" y="5715000"/>
            <a:ext cx="1047750" cy="274638"/>
          </a:xfrm>
          <a:prstGeom prst="rect">
            <a:avLst/>
          </a:prstGeom>
          <a:solidFill>
            <a:srgbClr val="FFFFFF"/>
          </a:solidFill>
          <a:ln w="9525">
            <a:noFill/>
            <a:miter lim="800000"/>
            <a:headEnd/>
            <a:tailEnd/>
          </a:ln>
        </p:spPr>
        <p:txBody>
          <a:bodyPr lIns="0" tIns="3600" rIns="0" bIns="3600"/>
          <a:lstStyle/>
          <a:p>
            <a:r>
              <a:rPr lang="en-US" altLang="zh-CN" sz="800">
                <a:latin typeface="Arial Unicode MS" pitchFamily="34" charset="-128"/>
                <a:ea typeface="Arial Unicode MS" pitchFamily="34" charset="-128"/>
                <a:cs typeface="Arial Unicode MS" pitchFamily="34" charset="-128"/>
              </a:rPr>
              <a:t>P</a:t>
            </a:r>
            <a:r>
              <a:rPr lang="en-US" altLang="zh-CN" sz="700" baseline="-25000">
                <a:latin typeface="Arial Unicode MS" pitchFamily="34" charset="-128"/>
                <a:ea typeface="Arial Unicode MS" pitchFamily="34" charset="-128"/>
                <a:cs typeface="Arial Unicode MS" pitchFamily="34" charset="-128"/>
              </a:rPr>
              <a:t>FUEL</a:t>
            </a:r>
            <a:r>
              <a:rPr lang="en-US" altLang="zh-CN" sz="800">
                <a:latin typeface="Arial Unicode MS" pitchFamily="34" charset="-128"/>
                <a:ea typeface="Arial Unicode MS" pitchFamily="34" charset="-128"/>
                <a:cs typeface="Arial Unicode MS" pitchFamily="34" charset="-128"/>
              </a:rPr>
              <a:t> = 2.1 MPa</a:t>
            </a:r>
            <a:br>
              <a:rPr lang="en-US" altLang="zh-CN" sz="800">
                <a:latin typeface="Arial Unicode MS" pitchFamily="34" charset="-128"/>
                <a:ea typeface="Arial Unicode MS" pitchFamily="34" charset="-128"/>
                <a:cs typeface="Arial Unicode MS" pitchFamily="34" charset="-128"/>
              </a:rPr>
            </a:br>
            <a:r>
              <a:rPr lang="en-US" altLang="zh-CN" sz="800">
                <a:latin typeface="Arial Unicode MS" pitchFamily="34" charset="-128"/>
                <a:ea typeface="Arial Unicode MS" pitchFamily="34" charset="-128"/>
                <a:cs typeface="Arial Unicode MS" pitchFamily="34" charset="-128"/>
              </a:rPr>
              <a:t>Q</a:t>
            </a:r>
            <a:r>
              <a:rPr lang="en-US" altLang="zh-CN" sz="800" baseline="-25000">
                <a:latin typeface="Arial Unicode MS" pitchFamily="34" charset="-128"/>
                <a:ea typeface="Arial Unicode MS" pitchFamily="34" charset="-128"/>
                <a:cs typeface="Arial Unicode MS" pitchFamily="34" charset="-128"/>
              </a:rPr>
              <a:t>FUEL</a:t>
            </a:r>
            <a:r>
              <a:rPr lang="en-US" altLang="zh-CN" sz="800">
                <a:latin typeface="Arial Unicode MS" pitchFamily="34" charset="-128"/>
                <a:ea typeface="Arial Unicode MS" pitchFamily="34" charset="-128"/>
                <a:cs typeface="Arial Unicode MS" pitchFamily="34" charset="-128"/>
              </a:rPr>
              <a:t>=1450 nm</a:t>
            </a:r>
            <a:r>
              <a:rPr lang="en-US" altLang="zh-CN" sz="800" baseline="30000">
                <a:latin typeface="Arial Unicode MS" pitchFamily="34" charset="-128"/>
                <a:ea typeface="Arial Unicode MS" pitchFamily="34" charset="-128"/>
                <a:cs typeface="Arial Unicode MS" pitchFamily="34" charset="-128"/>
              </a:rPr>
              <a:t>3</a:t>
            </a:r>
            <a:r>
              <a:rPr lang="en-US" altLang="zh-CN" sz="800">
                <a:latin typeface="Arial Unicode MS" pitchFamily="34" charset="-128"/>
                <a:ea typeface="Arial Unicode MS" pitchFamily="34" charset="-128"/>
                <a:cs typeface="Arial Unicode MS" pitchFamily="34" charset="-128"/>
              </a:rPr>
              <a:t>/h</a:t>
            </a:r>
            <a:endParaRPr lang="ru-RU" sz="800">
              <a:latin typeface="Arial Unicode MS" pitchFamily="34" charset="-128"/>
              <a:ea typeface="Arial Unicode MS" pitchFamily="34" charset="-128"/>
              <a:cs typeface="Arial Unicode MS" pitchFamily="34" charset="-128"/>
            </a:endParaRPr>
          </a:p>
        </p:txBody>
      </p:sp>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9809" name="Picture 4" descr="график"/>
          <p:cNvPicPr>
            <a:picLocks noChangeAspect="1" noChangeArrowheads="1"/>
          </p:cNvPicPr>
          <p:nvPr/>
        </p:nvPicPr>
        <p:blipFill>
          <a:blip r:embed="rId3" cstate="print"/>
          <a:srcRect t="1933" b="2859"/>
          <a:stretch>
            <a:fillRect/>
          </a:stretch>
        </p:blipFill>
        <p:spPr bwMode="auto">
          <a:xfrm>
            <a:off x="0" y="1162050"/>
            <a:ext cx="8856663" cy="5391150"/>
          </a:xfrm>
          <a:prstGeom prst="rect">
            <a:avLst/>
          </a:prstGeom>
          <a:noFill/>
          <a:ln w="9525">
            <a:noFill/>
            <a:miter lim="800000"/>
            <a:headEnd/>
            <a:tailEnd/>
          </a:ln>
        </p:spPr>
      </p:pic>
      <p:sp>
        <p:nvSpPr>
          <p:cNvPr id="119810" name="Text Box 5"/>
          <p:cNvSpPr txBox="1">
            <a:spLocks noChangeArrowheads="1"/>
          </p:cNvSpPr>
          <p:nvPr/>
        </p:nvSpPr>
        <p:spPr bwMode="auto">
          <a:xfrm>
            <a:off x="4211638" y="6381750"/>
            <a:ext cx="1223962" cy="185738"/>
          </a:xfrm>
          <a:prstGeom prst="rect">
            <a:avLst/>
          </a:prstGeom>
          <a:solidFill>
            <a:srgbClr val="FFFFFF"/>
          </a:solidFill>
          <a:ln w="9525">
            <a:noFill/>
            <a:miter lim="800000"/>
            <a:headEnd/>
            <a:tailEnd/>
          </a:ln>
        </p:spPr>
        <p:txBody>
          <a:bodyPr lIns="0" tIns="3600" rIns="0" bIns="3600"/>
          <a:lstStyle/>
          <a:p>
            <a:pPr algn="ctr"/>
            <a:r>
              <a:rPr lang="en-US" altLang="zh-CN" sz="1200">
                <a:latin typeface="Arial Unicode MS" pitchFamily="34" charset="-128"/>
                <a:ea typeface="Arial Unicode MS" pitchFamily="34" charset="-128"/>
                <a:cs typeface="Arial Unicode MS" pitchFamily="34" charset="-128"/>
              </a:rPr>
              <a:t>MONTH</a:t>
            </a:r>
            <a:endParaRPr lang="ru-RU" sz="1200">
              <a:latin typeface="Arial Unicode MS" pitchFamily="34" charset="-128"/>
              <a:ea typeface="Arial Unicode MS" pitchFamily="34" charset="-128"/>
              <a:cs typeface="Arial Unicode MS" pitchFamily="34" charset="-128"/>
            </a:endParaRPr>
          </a:p>
        </p:txBody>
      </p:sp>
      <p:sp>
        <p:nvSpPr>
          <p:cNvPr id="119811" name="Text Box 6"/>
          <p:cNvSpPr txBox="1">
            <a:spLocks noChangeArrowheads="1"/>
          </p:cNvSpPr>
          <p:nvPr/>
        </p:nvSpPr>
        <p:spPr bwMode="auto">
          <a:xfrm>
            <a:off x="71438" y="1160463"/>
            <a:ext cx="431800" cy="431800"/>
          </a:xfrm>
          <a:prstGeom prst="rect">
            <a:avLst/>
          </a:prstGeom>
          <a:solidFill>
            <a:srgbClr val="FFFFFF"/>
          </a:solidFill>
          <a:ln w="9525">
            <a:noFill/>
            <a:miter lim="800000"/>
            <a:headEnd/>
            <a:tailEnd/>
          </a:ln>
        </p:spPr>
        <p:txBody>
          <a:bodyPr lIns="0" tIns="3600" rIns="0" bIns="3600"/>
          <a:lstStyle/>
          <a:p>
            <a:pPr algn="ctr"/>
            <a:r>
              <a:rPr lang="en-US" altLang="zh-CN" sz="1200">
                <a:latin typeface="Arial Unicode MS" pitchFamily="34" charset="-128"/>
                <a:ea typeface="Arial Unicode MS" pitchFamily="34" charset="-128"/>
                <a:cs typeface="Arial Unicode MS" pitchFamily="34" charset="-128"/>
              </a:rPr>
              <a:t>Nel.</a:t>
            </a:r>
          </a:p>
          <a:p>
            <a:pPr algn="ctr"/>
            <a:r>
              <a:rPr lang="en-US" altLang="zh-CN" sz="1200">
                <a:latin typeface="Arial Unicode MS" pitchFamily="34" charset="-128"/>
                <a:ea typeface="Arial Unicode MS" pitchFamily="34" charset="-128"/>
                <a:cs typeface="Arial Unicode MS" pitchFamily="34" charset="-128"/>
              </a:rPr>
              <a:t>MW</a:t>
            </a:r>
            <a:endParaRPr lang="ru-RU" sz="1200">
              <a:latin typeface="Arial Unicode MS" pitchFamily="34" charset="-128"/>
              <a:ea typeface="Arial Unicode MS" pitchFamily="34" charset="-128"/>
              <a:cs typeface="Arial Unicode MS" pitchFamily="34" charset="-128"/>
            </a:endParaRPr>
          </a:p>
        </p:txBody>
      </p:sp>
      <p:sp>
        <p:nvSpPr>
          <p:cNvPr id="119812" name="Text Box 2"/>
          <p:cNvSpPr txBox="1">
            <a:spLocks noChangeArrowheads="1"/>
          </p:cNvSpPr>
          <p:nvPr/>
        </p:nvSpPr>
        <p:spPr bwMode="auto">
          <a:xfrm>
            <a:off x="0" y="549275"/>
            <a:ext cx="9144000" cy="708025"/>
          </a:xfrm>
          <a:prstGeom prst="rect">
            <a:avLst/>
          </a:prstGeom>
          <a:noFill/>
          <a:ln w="9525">
            <a:noFill/>
            <a:miter lim="800000"/>
            <a:headEnd/>
            <a:tailEnd/>
          </a:ln>
        </p:spPr>
        <p:txBody>
          <a:bodyPr>
            <a:spAutoFit/>
          </a:bodyPr>
          <a:lstStyle/>
          <a:p>
            <a:pPr marL="457200" indent="-457200" algn="ctr"/>
            <a:r>
              <a:rPr lang="en-US" sz="2000" b="1">
                <a:solidFill>
                  <a:srgbClr val="003399"/>
                </a:solidFill>
              </a:rPr>
              <a:t>TDA ELECTRIC GENERATOR POWER</a:t>
            </a:r>
            <a:r>
              <a:rPr lang="ru-RU" sz="2000" b="1">
                <a:solidFill>
                  <a:srgbClr val="003399"/>
                </a:solidFill>
              </a:rPr>
              <a:t>, </a:t>
            </a:r>
            <a:endParaRPr lang="en-US" sz="2000" b="1">
              <a:solidFill>
                <a:srgbClr val="003399"/>
              </a:solidFill>
            </a:endParaRPr>
          </a:p>
          <a:p>
            <a:pPr marL="457200" indent="-457200" algn="ctr"/>
            <a:r>
              <a:rPr lang="en-US" sz="2000" b="1">
                <a:solidFill>
                  <a:srgbClr val="003399"/>
                </a:solidFill>
              </a:rPr>
              <a:t>AVERAGE</a:t>
            </a:r>
            <a:r>
              <a:rPr lang="ru-RU" sz="2000" b="1">
                <a:solidFill>
                  <a:srgbClr val="003399"/>
                </a:solidFill>
              </a:rPr>
              <a:t> </a:t>
            </a:r>
            <a:r>
              <a:rPr lang="en-US" sz="2000" b="1">
                <a:solidFill>
                  <a:srgbClr val="003399"/>
                </a:solidFill>
              </a:rPr>
              <a:t>BY MONTHS OF YEAR</a:t>
            </a:r>
            <a:endParaRPr lang="ru-RU" sz="2000" b="1">
              <a:solidFill>
                <a:srgbClr val="003399"/>
              </a:solidFill>
            </a:endParaRPr>
          </a:p>
        </p:txBody>
      </p:sp>
    </p:spTree>
  </p:cSld>
  <p:clrMapOvr>
    <a:masterClrMapping/>
  </p:clrMapOvr>
  <p:transition>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4" descr="700-000024"/>
          <p:cNvPicPr>
            <a:picLocks noChangeAspect="1" noChangeArrowheads="1"/>
          </p:cNvPicPr>
          <p:nvPr/>
        </p:nvPicPr>
        <p:blipFill>
          <a:blip r:embed="rId3" cstate="print"/>
          <a:srcRect/>
          <a:stretch>
            <a:fillRect/>
          </a:stretch>
        </p:blipFill>
        <p:spPr bwMode="auto">
          <a:xfrm>
            <a:off x="630238" y="1362075"/>
            <a:ext cx="7883525" cy="5029200"/>
          </a:xfrm>
          <a:prstGeom prst="rect">
            <a:avLst/>
          </a:prstGeom>
          <a:noFill/>
          <a:ln w="9525">
            <a:noFill/>
            <a:miter lim="800000"/>
            <a:headEnd/>
            <a:tailEnd/>
          </a:ln>
        </p:spPr>
      </p:pic>
      <p:sp>
        <p:nvSpPr>
          <p:cNvPr id="10243" name="Text Box 5"/>
          <p:cNvSpPr txBox="1">
            <a:spLocks noChangeArrowheads="1"/>
          </p:cNvSpPr>
          <p:nvPr/>
        </p:nvSpPr>
        <p:spPr bwMode="auto">
          <a:xfrm>
            <a:off x="0" y="476250"/>
            <a:ext cx="9144000" cy="708025"/>
          </a:xfrm>
          <a:prstGeom prst="rect">
            <a:avLst/>
          </a:prstGeom>
          <a:noFill/>
          <a:ln w="9525">
            <a:noFill/>
            <a:miter lim="800000"/>
            <a:headEnd/>
            <a:tailEnd/>
          </a:ln>
        </p:spPr>
        <p:txBody>
          <a:bodyPr>
            <a:spAutoFit/>
          </a:bodyPr>
          <a:lstStyle/>
          <a:p>
            <a:pPr algn="ctr">
              <a:defRPr/>
            </a:pPr>
            <a:r>
              <a:rPr lang="en-US" sz="2000" b="1" cap="all" dirty="0">
                <a:solidFill>
                  <a:srgbClr val="333399"/>
                </a:solidFill>
              </a:rPr>
              <a:t>Expander-generator plant</a:t>
            </a:r>
            <a:r>
              <a:rPr lang="en-US" sz="2000" b="1" dirty="0">
                <a:solidFill>
                  <a:srgbClr val="333399"/>
                </a:solidFill>
              </a:rPr>
              <a:t/>
            </a:r>
            <a:br>
              <a:rPr lang="en-US" sz="2000" b="1" dirty="0">
                <a:solidFill>
                  <a:srgbClr val="333399"/>
                </a:solidFill>
              </a:rPr>
            </a:br>
            <a:r>
              <a:rPr lang="ru-RU" sz="2000" b="1" dirty="0">
                <a:solidFill>
                  <a:srgbClr val="333399"/>
                </a:solidFill>
              </a:rPr>
              <a:t> </a:t>
            </a:r>
            <a:r>
              <a:rPr lang="en-US" sz="2000" b="1" dirty="0">
                <a:solidFill>
                  <a:srgbClr val="333399"/>
                </a:solidFill>
              </a:rPr>
              <a:t>with power of</a:t>
            </a:r>
            <a:r>
              <a:rPr lang="ru-RU" sz="2000" b="1" dirty="0">
                <a:solidFill>
                  <a:srgbClr val="333399"/>
                </a:solidFill>
              </a:rPr>
              <a:t> 4 </a:t>
            </a:r>
            <a:r>
              <a:rPr lang="en-US" sz="2000" b="1" dirty="0">
                <a:solidFill>
                  <a:srgbClr val="333399"/>
                </a:solidFill>
              </a:rPr>
              <a:t>MW</a:t>
            </a:r>
            <a:r>
              <a:rPr lang="ru-RU" sz="2000" dirty="0">
                <a:solidFill>
                  <a:schemeClr val="tx2"/>
                </a:solidFill>
              </a:rPr>
              <a:t> </a:t>
            </a:r>
          </a:p>
        </p:txBody>
      </p:sp>
    </p:spTree>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Рисунок 3" descr="700-15.000.png"/>
          <p:cNvPicPr>
            <a:picLocks noChangeAspect="1"/>
          </p:cNvPicPr>
          <p:nvPr/>
        </p:nvPicPr>
        <p:blipFill>
          <a:blip r:embed="rId3" cstate="print"/>
          <a:srcRect/>
          <a:stretch>
            <a:fillRect/>
          </a:stretch>
        </p:blipFill>
        <p:spPr bwMode="auto">
          <a:xfrm>
            <a:off x="922338" y="1181100"/>
            <a:ext cx="7299325" cy="5473700"/>
          </a:xfrm>
          <a:prstGeom prst="rect">
            <a:avLst/>
          </a:prstGeom>
          <a:noFill/>
          <a:ln w="9525">
            <a:noFill/>
            <a:miter lim="800000"/>
            <a:headEnd/>
            <a:tailEnd/>
          </a:ln>
        </p:spPr>
      </p:pic>
      <p:sp>
        <p:nvSpPr>
          <p:cNvPr id="364549" name="Text Box 5"/>
          <p:cNvSpPr txBox="1">
            <a:spLocks noChangeArrowheads="1"/>
          </p:cNvSpPr>
          <p:nvPr/>
        </p:nvSpPr>
        <p:spPr bwMode="auto">
          <a:xfrm>
            <a:off x="0" y="581025"/>
            <a:ext cx="9144000" cy="708025"/>
          </a:xfrm>
          <a:prstGeom prst="rect">
            <a:avLst/>
          </a:prstGeom>
          <a:noFill/>
          <a:ln w="9525">
            <a:noFill/>
            <a:miter lim="800000"/>
            <a:headEnd/>
            <a:tailEnd/>
          </a:ln>
        </p:spPr>
        <p:txBody>
          <a:bodyPr>
            <a:spAutoFit/>
          </a:bodyPr>
          <a:lstStyle/>
          <a:p>
            <a:pPr algn="ctr">
              <a:defRPr/>
            </a:pPr>
            <a:r>
              <a:rPr lang="en-US" sz="2000" b="1" cap="all" dirty="0" err="1">
                <a:solidFill>
                  <a:srgbClr val="333399"/>
                </a:solidFill>
              </a:rPr>
              <a:t>Turboexpander</a:t>
            </a:r>
            <a:r>
              <a:rPr lang="en-US" sz="2000" b="1" cap="all" dirty="0">
                <a:solidFill>
                  <a:srgbClr val="333399"/>
                </a:solidFill>
              </a:rPr>
              <a:t> of expander-generator plant </a:t>
            </a:r>
          </a:p>
          <a:p>
            <a:pPr algn="ctr">
              <a:defRPr/>
            </a:pPr>
            <a:r>
              <a:rPr lang="en-US" sz="2000" b="1" dirty="0">
                <a:solidFill>
                  <a:srgbClr val="333399"/>
                </a:solidFill>
              </a:rPr>
              <a:t>with power of</a:t>
            </a:r>
            <a:r>
              <a:rPr lang="ru-RU" sz="2000" b="1" dirty="0">
                <a:solidFill>
                  <a:srgbClr val="333399"/>
                </a:solidFill>
              </a:rPr>
              <a:t> 4 </a:t>
            </a:r>
            <a:r>
              <a:rPr lang="en-US" sz="2000" b="1" dirty="0">
                <a:solidFill>
                  <a:srgbClr val="333399"/>
                </a:solidFill>
              </a:rPr>
              <a:t>MW</a:t>
            </a:r>
            <a:endParaRPr lang="ru-RU" sz="2000" dirty="0">
              <a:solidFill>
                <a:schemeClr val="tx2"/>
              </a:solidFill>
            </a:endParaRPr>
          </a:p>
        </p:txBody>
      </p:sp>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4" descr="Rotor0001"/>
          <p:cNvPicPr>
            <a:picLocks noChangeAspect="1" noChangeArrowheads="1"/>
          </p:cNvPicPr>
          <p:nvPr/>
        </p:nvPicPr>
        <p:blipFill>
          <a:blip r:embed="rId3" cstate="print"/>
          <a:srcRect/>
          <a:stretch>
            <a:fillRect/>
          </a:stretch>
        </p:blipFill>
        <p:spPr bwMode="auto">
          <a:xfrm>
            <a:off x="334963" y="1236663"/>
            <a:ext cx="8474075" cy="5453062"/>
          </a:xfrm>
          <a:prstGeom prst="rect">
            <a:avLst/>
          </a:prstGeom>
          <a:noFill/>
          <a:ln w="9525">
            <a:noFill/>
            <a:miter lim="800000"/>
            <a:headEnd/>
            <a:tailEnd/>
          </a:ln>
        </p:spPr>
      </p:pic>
      <p:sp>
        <p:nvSpPr>
          <p:cNvPr id="12291" name="Text Box 5"/>
          <p:cNvSpPr txBox="1">
            <a:spLocks noChangeArrowheads="1"/>
          </p:cNvSpPr>
          <p:nvPr/>
        </p:nvSpPr>
        <p:spPr bwMode="auto">
          <a:xfrm>
            <a:off x="0" y="579438"/>
            <a:ext cx="9144000" cy="706437"/>
          </a:xfrm>
          <a:prstGeom prst="rect">
            <a:avLst/>
          </a:prstGeom>
          <a:noFill/>
          <a:ln w="9525">
            <a:noFill/>
            <a:miter lim="800000"/>
            <a:headEnd/>
            <a:tailEnd/>
          </a:ln>
        </p:spPr>
        <p:txBody>
          <a:bodyPr>
            <a:spAutoFit/>
          </a:bodyPr>
          <a:lstStyle/>
          <a:p>
            <a:pPr algn="ctr">
              <a:defRPr/>
            </a:pPr>
            <a:r>
              <a:rPr lang="en-US" sz="2000" b="1" cap="all" dirty="0">
                <a:solidFill>
                  <a:srgbClr val="333399"/>
                </a:solidFill>
              </a:rPr>
              <a:t>Rotor of expander-generator plant </a:t>
            </a:r>
          </a:p>
          <a:p>
            <a:pPr algn="ctr">
              <a:defRPr/>
            </a:pPr>
            <a:r>
              <a:rPr lang="en-US" sz="2000" b="1" dirty="0">
                <a:solidFill>
                  <a:srgbClr val="333399"/>
                </a:solidFill>
              </a:rPr>
              <a:t>with power of</a:t>
            </a:r>
            <a:r>
              <a:rPr lang="ru-RU" sz="2000" b="1" dirty="0">
                <a:solidFill>
                  <a:srgbClr val="333399"/>
                </a:solidFill>
              </a:rPr>
              <a:t> 4 </a:t>
            </a:r>
            <a:r>
              <a:rPr lang="en-US" sz="2000" b="1" dirty="0">
                <a:solidFill>
                  <a:srgbClr val="333399"/>
                </a:solidFill>
              </a:rPr>
              <a:t>MW</a:t>
            </a:r>
            <a:endParaRPr lang="ru-RU" sz="2000" b="1" dirty="0">
              <a:solidFill>
                <a:srgbClr val="333399"/>
              </a:solidFill>
            </a:endParaRPr>
          </a:p>
        </p:txBody>
      </p:sp>
    </p:spTree>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4" descr="rotor0001"/>
          <p:cNvPicPr>
            <a:picLocks noChangeAspect="1" noChangeArrowheads="1"/>
          </p:cNvPicPr>
          <p:nvPr/>
        </p:nvPicPr>
        <p:blipFill>
          <a:blip r:embed="rId3" cstate="print"/>
          <a:srcRect/>
          <a:stretch>
            <a:fillRect/>
          </a:stretch>
        </p:blipFill>
        <p:spPr bwMode="auto">
          <a:xfrm>
            <a:off x="515938" y="1019175"/>
            <a:ext cx="8112125" cy="5667375"/>
          </a:xfrm>
          <a:prstGeom prst="rect">
            <a:avLst/>
          </a:prstGeom>
          <a:noFill/>
          <a:ln w="9525">
            <a:noFill/>
            <a:miter lim="800000"/>
            <a:headEnd/>
            <a:tailEnd/>
          </a:ln>
        </p:spPr>
      </p:pic>
      <p:sp>
        <p:nvSpPr>
          <p:cNvPr id="13315" name="Text Box 5"/>
          <p:cNvSpPr txBox="1">
            <a:spLocks noChangeArrowheads="1"/>
          </p:cNvSpPr>
          <p:nvPr/>
        </p:nvSpPr>
        <p:spPr bwMode="auto">
          <a:xfrm>
            <a:off x="0" y="404813"/>
            <a:ext cx="8785225" cy="708025"/>
          </a:xfrm>
          <a:prstGeom prst="rect">
            <a:avLst/>
          </a:prstGeom>
          <a:noFill/>
          <a:ln w="9525">
            <a:noFill/>
            <a:miter lim="800000"/>
            <a:headEnd/>
            <a:tailEnd/>
          </a:ln>
        </p:spPr>
        <p:txBody>
          <a:bodyPr>
            <a:spAutoFit/>
          </a:bodyPr>
          <a:lstStyle/>
          <a:p>
            <a:pPr algn="ctr">
              <a:defRPr/>
            </a:pPr>
            <a:r>
              <a:rPr lang="en-US" sz="2000" b="1" cap="all" dirty="0">
                <a:solidFill>
                  <a:srgbClr val="333399"/>
                </a:solidFill>
              </a:rPr>
              <a:t>Changeable air-gas channel</a:t>
            </a:r>
          </a:p>
          <a:p>
            <a:pPr algn="ctr">
              <a:defRPr/>
            </a:pPr>
            <a:r>
              <a:rPr lang="en-US" sz="2000" b="1" cap="all" dirty="0">
                <a:solidFill>
                  <a:srgbClr val="333399"/>
                </a:solidFill>
              </a:rPr>
              <a:t>of expander-generator plant</a:t>
            </a:r>
            <a:r>
              <a:rPr lang="en-US" sz="2000" b="1" dirty="0">
                <a:solidFill>
                  <a:srgbClr val="333399"/>
                </a:solidFill>
              </a:rPr>
              <a:t> with power of</a:t>
            </a:r>
            <a:r>
              <a:rPr lang="ru-RU" sz="2000" b="1" dirty="0">
                <a:solidFill>
                  <a:srgbClr val="333399"/>
                </a:solidFill>
              </a:rPr>
              <a:t> 4 </a:t>
            </a:r>
            <a:r>
              <a:rPr lang="en-US" sz="2000" b="1" dirty="0">
                <a:solidFill>
                  <a:srgbClr val="333399"/>
                </a:solidFill>
              </a:rPr>
              <a:t>MW</a:t>
            </a:r>
            <a:endParaRPr lang="ru-RU" sz="2000" b="1" dirty="0">
              <a:solidFill>
                <a:srgbClr val="333399"/>
              </a:solidFill>
            </a:endParaRPr>
          </a:p>
        </p:txBody>
      </p:sp>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0" y="476250"/>
            <a:ext cx="9144000" cy="400050"/>
          </a:xfrm>
          <a:prstGeom prst="rect">
            <a:avLst/>
          </a:prstGeom>
          <a:noFill/>
          <a:ln w="9525">
            <a:noFill/>
            <a:miter lim="800000"/>
            <a:headEnd/>
            <a:tailEnd/>
          </a:ln>
        </p:spPr>
        <p:txBody>
          <a:bodyPr>
            <a:spAutoFit/>
          </a:bodyPr>
          <a:lstStyle/>
          <a:p>
            <a:pPr marL="457200" indent="-457200" algn="ctr"/>
            <a:r>
              <a:rPr lang="en-US" sz="2000" b="1">
                <a:solidFill>
                  <a:srgbClr val="003399"/>
                </a:solidFill>
              </a:rPr>
              <a:t>ENERGY SAVING</a:t>
            </a:r>
            <a:r>
              <a:rPr lang="ru-RU" sz="2000" b="1">
                <a:solidFill>
                  <a:srgbClr val="003399"/>
                </a:solidFill>
              </a:rPr>
              <a:t> </a:t>
            </a:r>
            <a:r>
              <a:rPr lang="en-US" sz="2000" b="1">
                <a:solidFill>
                  <a:srgbClr val="003399"/>
                </a:solidFill>
              </a:rPr>
              <a:t>TURBOEXPANDERS</a:t>
            </a:r>
            <a:endParaRPr lang="ru-RU" sz="2000" b="1">
              <a:solidFill>
                <a:srgbClr val="003399"/>
              </a:solidFill>
            </a:endParaRPr>
          </a:p>
        </p:txBody>
      </p:sp>
      <p:sp>
        <p:nvSpPr>
          <p:cNvPr id="20482" name="TextBox 3"/>
          <p:cNvSpPr txBox="1">
            <a:spLocks noChangeArrowheads="1"/>
          </p:cNvSpPr>
          <p:nvPr/>
        </p:nvSpPr>
        <p:spPr bwMode="auto">
          <a:xfrm>
            <a:off x="180975" y="958850"/>
            <a:ext cx="8810625" cy="5508625"/>
          </a:xfrm>
          <a:prstGeom prst="rect">
            <a:avLst/>
          </a:prstGeom>
          <a:noFill/>
          <a:ln w="9525">
            <a:noFill/>
            <a:miter lim="800000"/>
            <a:headEnd/>
            <a:tailEnd/>
          </a:ln>
        </p:spPr>
        <p:txBody>
          <a:bodyPr>
            <a:spAutoFit/>
          </a:bodyPr>
          <a:lstStyle/>
          <a:p>
            <a:pPr algn="just"/>
            <a:r>
              <a:rPr lang="en-US" sz="1600" b="1">
                <a:solidFill>
                  <a:srgbClr val="003399"/>
                </a:solidFill>
              </a:rPr>
              <a:t>“Turbogaz” PJSC</a:t>
            </a:r>
            <a:r>
              <a:rPr lang="en-US" sz="1600">
                <a:solidFill>
                  <a:srgbClr val="003399"/>
                </a:solidFill>
              </a:rPr>
              <a:t> (All-Union scientific-manufacturing association (VNPО) “Soyuzturbogaz”) was established in 1975 by the order of the Ministry of Gas Industry of the USSR, as a principal company for development and implementation of turboexpanders on sites of oil, gas and power industries. Before 1991 the company belonged to “Gazprom” group of companies. In 1994 “Soyuzturbogaz” became “Turbogaz” JSC.</a:t>
            </a:r>
          </a:p>
          <a:p>
            <a:pPr algn="just"/>
            <a:r>
              <a:rPr lang="en-US" sz="1600">
                <a:solidFill>
                  <a:srgbClr val="003399"/>
                </a:solidFill>
              </a:rPr>
              <a:t> </a:t>
            </a:r>
          </a:p>
          <a:p>
            <a:pPr algn="just"/>
            <a:r>
              <a:rPr lang="en-US" sz="1600">
                <a:solidFill>
                  <a:srgbClr val="003399"/>
                </a:solidFill>
              </a:rPr>
              <a:t>Today “Turbogaz” public joint stock company is a strong scientific-manufacturing company incorporating the design department, pilot plant and testing facilities. Total amount of the employees is circa 400 specialists.</a:t>
            </a:r>
          </a:p>
          <a:p>
            <a:pPr algn="just"/>
            <a:r>
              <a:rPr lang="en-US" sz="1600">
                <a:solidFill>
                  <a:srgbClr val="003399"/>
                </a:solidFill>
              </a:rPr>
              <a:t> </a:t>
            </a:r>
          </a:p>
          <a:p>
            <a:pPr algn="just"/>
            <a:r>
              <a:rPr lang="en-US" sz="1600">
                <a:solidFill>
                  <a:srgbClr val="003399"/>
                </a:solidFill>
              </a:rPr>
              <a:t>Activities of our company cover all engineering stages: analysis of</a:t>
            </a:r>
            <a:br>
              <a:rPr lang="en-US" sz="1600">
                <a:solidFill>
                  <a:srgbClr val="003399"/>
                </a:solidFill>
              </a:rPr>
            </a:br>
            <a:r>
              <a:rPr lang="en-US" sz="1600">
                <a:solidFill>
                  <a:srgbClr val="003399"/>
                </a:solidFill>
              </a:rPr>
              <a:t>gas treatment and processing plants process flows, development of feasibility study and proposals, development of the design documents, manufacturing and supply of ready Goods, including installation supervision and commissioning, training of the maintenance staff, guarantee and post guarantee servicing. ISO 9001-2000 international quality management system and ISO 14001:200 environmental management standard are adopted and successfully used in the company.</a:t>
            </a:r>
            <a:r>
              <a:rPr lang="en-US" sz="1600" b="1">
                <a:solidFill>
                  <a:srgbClr val="003399"/>
                </a:solidFill>
              </a:rPr>
              <a:t> </a:t>
            </a:r>
            <a:endParaRPr lang="en-US" sz="1600">
              <a:solidFill>
                <a:srgbClr val="003399"/>
              </a:solidFill>
            </a:endParaRPr>
          </a:p>
          <a:p>
            <a:pPr algn="just"/>
            <a:r>
              <a:rPr lang="en-US" sz="1600" b="1">
                <a:solidFill>
                  <a:srgbClr val="003399"/>
                </a:solidFill>
              </a:rPr>
              <a:t/>
            </a:r>
            <a:br>
              <a:rPr lang="en-US" sz="1600" b="1">
                <a:solidFill>
                  <a:srgbClr val="003399"/>
                </a:solidFill>
              </a:rPr>
            </a:br>
            <a:r>
              <a:rPr lang="en-US" sz="1600" b="1">
                <a:solidFill>
                  <a:srgbClr val="003399"/>
                </a:solidFill>
              </a:rPr>
              <a:t>Core business of “Turbogaz” PJSC is development and implementation of low temperature turbo-refrigerating expanders (NTDA) in conditions of processing and treatment of natural and associated oil gas as well as energy-saving turboexpanders (UTDU)</a:t>
            </a:r>
            <a:r>
              <a:rPr lang="en-US" sz="1600"/>
              <a:t> </a:t>
            </a:r>
          </a:p>
        </p:txBody>
      </p:sp>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bwMode="auto">
          <a:xfrm>
            <a:off x="0" y="476250"/>
            <a:ext cx="9144000" cy="431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b="1" smtClean="0">
                <a:solidFill>
                  <a:srgbClr val="003399"/>
                </a:solidFill>
              </a:rPr>
              <a:t>UDEU</a:t>
            </a:r>
            <a:r>
              <a:rPr lang="ru-RU" sz="2000" b="1" smtClean="0">
                <a:solidFill>
                  <a:srgbClr val="003399"/>
                </a:solidFill>
              </a:rPr>
              <a:t>-2500, </a:t>
            </a:r>
            <a:r>
              <a:rPr lang="en-US" sz="2000" b="1" smtClean="0">
                <a:solidFill>
                  <a:srgbClr val="003399"/>
                </a:solidFill>
              </a:rPr>
              <a:t>Minsk city, since </a:t>
            </a:r>
            <a:r>
              <a:rPr lang="ru-RU" sz="2000" b="1" smtClean="0">
                <a:solidFill>
                  <a:srgbClr val="003399"/>
                </a:solidFill>
              </a:rPr>
              <a:t>2005</a:t>
            </a:r>
          </a:p>
        </p:txBody>
      </p:sp>
      <p:pic>
        <p:nvPicPr>
          <p:cNvPr id="269318" name="Picture 6" descr="big_Minsk"/>
          <p:cNvPicPr>
            <a:picLocks noChangeAspect="1" noChangeArrowheads="1"/>
          </p:cNvPicPr>
          <p:nvPr/>
        </p:nvPicPr>
        <p:blipFill>
          <a:blip r:embed="rId2" cstate="print"/>
          <a:srcRect/>
          <a:stretch>
            <a:fillRect/>
          </a:stretch>
        </p:blipFill>
        <p:spPr bwMode="auto">
          <a:xfrm>
            <a:off x="792163" y="857250"/>
            <a:ext cx="7559675" cy="56689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41" name="Picture 5" descr="big_utdu_02"/>
          <p:cNvPicPr>
            <a:picLocks noChangeAspect="1" noChangeArrowheads="1"/>
          </p:cNvPicPr>
          <p:nvPr/>
        </p:nvPicPr>
        <p:blipFill>
          <a:blip r:embed="rId3" cstate="print"/>
          <a:srcRect/>
          <a:stretch>
            <a:fillRect/>
          </a:stretch>
        </p:blipFill>
        <p:spPr bwMode="auto">
          <a:xfrm>
            <a:off x="792163" y="928688"/>
            <a:ext cx="7559675" cy="5668962"/>
          </a:xfrm>
          <a:prstGeom prst="rect">
            <a:avLst/>
          </a:prstGeom>
          <a:ln>
            <a:noFill/>
          </a:ln>
          <a:effectLst>
            <a:outerShdw blurRad="292100" dist="139700" dir="2700000" algn="tl" rotWithShape="0">
              <a:srgbClr val="333333">
                <a:alpha val="65000"/>
              </a:srgbClr>
            </a:outerShdw>
          </a:effectLst>
        </p:spPr>
      </p:pic>
      <p:sp>
        <p:nvSpPr>
          <p:cNvPr id="131074" name="Rectangle 6"/>
          <p:cNvSpPr>
            <a:spLocks noGrp="1" noChangeArrowheads="1"/>
          </p:cNvSpPr>
          <p:nvPr>
            <p:ph type="title"/>
          </p:nvPr>
        </p:nvSpPr>
        <p:spPr bwMode="auto">
          <a:xfrm>
            <a:off x="0" y="549275"/>
            <a:ext cx="9144000" cy="431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b="1" smtClean="0">
                <a:solidFill>
                  <a:srgbClr val="003399"/>
                </a:solidFill>
              </a:rPr>
              <a:t>UDEU</a:t>
            </a:r>
            <a:r>
              <a:rPr lang="ru-RU" sz="2000" b="1" smtClean="0">
                <a:solidFill>
                  <a:srgbClr val="003399"/>
                </a:solidFill>
              </a:rPr>
              <a:t>-2500, </a:t>
            </a:r>
            <a:r>
              <a:rPr lang="en-US" sz="2000" b="1" smtClean="0">
                <a:solidFill>
                  <a:srgbClr val="003399"/>
                </a:solidFill>
              </a:rPr>
              <a:t>Minsk city, since </a:t>
            </a:r>
            <a:r>
              <a:rPr lang="ru-RU" sz="2000" b="1" smtClean="0">
                <a:solidFill>
                  <a:srgbClr val="003399"/>
                </a:solidFill>
              </a:rPr>
              <a:t>2005</a:t>
            </a:r>
          </a:p>
        </p:txBody>
      </p:sp>
    </p:spTree>
  </p:cSld>
  <p:clrMapOvr>
    <a:overrideClrMapping bg1="lt1" tx1="dk1" bg2="lt2" tx2="dk2" accent1="accent1" accent2="accent2" accent3="accent3" accent4="accent4" accent5="accent5" accent6="accent6" hlink="hlink" folHlink="folHlink"/>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bwMode="auto">
          <a:xfrm>
            <a:off x="0" y="549275"/>
            <a:ext cx="9144000" cy="431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b="1" smtClean="0">
                <a:solidFill>
                  <a:srgbClr val="003399"/>
                </a:solidFill>
              </a:rPr>
              <a:t>Generator</a:t>
            </a:r>
            <a:r>
              <a:rPr lang="ru-RU" sz="2000" b="1" smtClean="0">
                <a:solidFill>
                  <a:srgbClr val="003399"/>
                </a:solidFill>
              </a:rPr>
              <a:t> </a:t>
            </a:r>
            <a:r>
              <a:rPr lang="en-US" sz="2000" b="1" smtClean="0">
                <a:solidFill>
                  <a:srgbClr val="003399"/>
                </a:solidFill>
              </a:rPr>
              <a:t>UDEU</a:t>
            </a:r>
            <a:r>
              <a:rPr lang="ru-RU" sz="2000" b="1" smtClean="0">
                <a:solidFill>
                  <a:srgbClr val="003399"/>
                </a:solidFill>
              </a:rPr>
              <a:t>-2500</a:t>
            </a:r>
          </a:p>
        </p:txBody>
      </p:sp>
      <p:pic>
        <p:nvPicPr>
          <p:cNvPr id="272389" name="Picture 5" descr="big_utdu_03"/>
          <p:cNvPicPr>
            <a:picLocks noChangeAspect="1" noChangeArrowheads="1"/>
          </p:cNvPicPr>
          <p:nvPr/>
        </p:nvPicPr>
        <p:blipFill>
          <a:blip r:embed="rId2" cstate="print"/>
          <a:srcRect/>
          <a:stretch>
            <a:fillRect/>
          </a:stretch>
        </p:blipFill>
        <p:spPr bwMode="auto">
          <a:xfrm>
            <a:off x="792163" y="928688"/>
            <a:ext cx="7559675" cy="56689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1" name="Rectangle 4"/>
          <p:cNvSpPr>
            <a:spLocks noChangeArrowheads="1"/>
          </p:cNvSpPr>
          <p:nvPr/>
        </p:nvSpPr>
        <p:spPr bwMode="auto">
          <a:xfrm>
            <a:off x="0" y="552450"/>
            <a:ext cx="9144000" cy="1016000"/>
          </a:xfrm>
          <a:prstGeom prst="rect">
            <a:avLst/>
          </a:prstGeom>
          <a:noFill/>
          <a:ln w="9525">
            <a:noFill/>
            <a:miter lim="800000"/>
            <a:headEnd/>
            <a:tailEnd/>
          </a:ln>
        </p:spPr>
        <p:txBody>
          <a:bodyPr>
            <a:spAutoFit/>
          </a:bodyPr>
          <a:lstStyle/>
          <a:p>
            <a:pPr algn="ctr">
              <a:tabLst>
                <a:tab pos="357188" algn="l"/>
              </a:tabLst>
            </a:pPr>
            <a:r>
              <a:rPr lang="en-US" sz="2000" b="1">
                <a:solidFill>
                  <a:srgbClr val="003399"/>
                </a:solidFill>
              </a:rPr>
              <a:t>Two</a:t>
            </a:r>
            <a:r>
              <a:rPr lang="ru-RU" sz="2000" b="1">
                <a:solidFill>
                  <a:srgbClr val="003399"/>
                </a:solidFill>
              </a:rPr>
              <a:t> </a:t>
            </a:r>
            <a:r>
              <a:rPr lang="en-US" sz="2000" b="1">
                <a:solidFill>
                  <a:srgbClr val="003399"/>
                </a:solidFill>
              </a:rPr>
              <a:t>energy-saving plants UDEU 2500 UKhL4 </a:t>
            </a:r>
          </a:p>
          <a:p>
            <a:pPr algn="ctr">
              <a:tabLst>
                <a:tab pos="357188" algn="l"/>
              </a:tabLst>
            </a:pPr>
            <a:r>
              <a:rPr lang="en-US" sz="2000" b="1">
                <a:solidFill>
                  <a:srgbClr val="003399"/>
                </a:solidFill>
              </a:rPr>
              <a:t>With power of 2500 kW at GDP of Minsk heat power plant-4 </a:t>
            </a:r>
          </a:p>
          <a:p>
            <a:pPr algn="ctr">
              <a:tabLst>
                <a:tab pos="357188" algn="l"/>
              </a:tabLst>
            </a:pPr>
            <a:r>
              <a:rPr lang="en-US" sz="2000" b="1">
                <a:solidFill>
                  <a:srgbClr val="003399"/>
                </a:solidFill>
              </a:rPr>
              <a:t>Republic of Belarus since 2005</a:t>
            </a:r>
          </a:p>
        </p:txBody>
      </p:sp>
      <p:pic>
        <p:nvPicPr>
          <p:cNvPr id="318469" name="Picture 5"/>
          <p:cNvPicPr>
            <a:picLocks noChangeAspect="1" noChangeArrowheads="1"/>
          </p:cNvPicPr>
          <p:nvPr/>
        </p:nvPicPr>
        <p:blipFill>
          <a:blip r:embed="rId3" cstate="print"/>
          <a:srcRect/>
          <a:stretch>
            <a:fillRect/>
          </a:stretch>
        </p:blipFill>
        <p:spPr bwMode="auto">
          <a:xfrm>
            <a:off x="188913" y="1516063"/>
            <a:ext cx="3600450" cy="2692400"/>
          </a:xfrm>
          <a:prstGeom prst="rect">
            <a:avLst/>
          </a:prstGeom>
          <a:ln>
            <a:noFill/>
          </a:ln>
          <a:effectLst>
            <a:outerShdw blurRad="292100" dist="139700" dir="2700000" algn="tl" rotWithShape="0">
              <a:srgbClr val="333333">
                <a:alpha val="65000"/>
              </a:srgbClr>
            </a:outerShdw>
          </a:effectLst>
        </p:spPr>
      </p:pic>
      <p:pic>
        <p:nvPicPr>
          <p:cNvPr id="318470" name="Picture 6"/>
          <p:cNvPicPr>
            <a:picLocks noChangeAspect="1" noChangeArrowheads="1"/>
          </p:cNvPicPr>
          <p:nvPr/>
        </p:nvPicPr>
        <p:blipFill>
          <a:blip r:embed="rId4" cstate="print"/>
          <a:srcRect/>
          <a:stretch>
            <a:fillRect/>
          </a:stretch>
        </p:blipFill>
        <p:spPr bwMode="auto">
          <a:xfrm>
            <a:off x="5262563" y="1520825"/>
            <a:ext cx="3671887" cy="2754313"/>
          </a:xfrm>
          <a:prstGeom prst="rect">
            <a:avLst/>
          </a:prstGeom>
          <a:ln>
            <a:noFill/>
          </a:ln>
          <a:effectLst>
            <a:outerShdw blurRad="292100" dist="139700" dir="2700000" algn="tl" rotWithShape="0">
              <a:srgbClr val="333333">
                <a:alpha val="65000"/>
              </a:srgbClr>
            </a:outerShdw>
          </a:effectLst>
        </p:spPr>
      </p:pic>
      <p:pic>
        <p:nvPicPr>
          <p:cNvPr id="318471" name="Picture 7"/>
          <p:cNvPicPr>
            <a:picLocks noChangeAspect="1" noChangeArrowheads="1"/>
          </p:cNvPicPr>
          <p:nvPr/>
        </p:nvPicPr>
        <p:blipFill>
          <a:blip r:embed="rId5" cstate="print"/>
          <a:srcRect/>
          <a:stretch>
            <a:fillRect/>
          </a:stretch>
        </p:blipFill>
        <p:spPr bwMode="auto">
          <a:xfrm>
            <a:off x="2700338" y="3748088"/>
            <a:ext cx="3743325" cy="2819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bwMode="auto">
          <a:xfrm>
            <a:off x="0" y="533400"/>
            <a:ext cx="9144000" cy="5048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b="1" smtClean="0">
                <a:solidFill>
                  <a:srgbClr val="003399"/>
                </a:solidFill>
              </a:rPr>
              <a:t>UTDU</a:t>
            </a:r>
            <a:r>
              <a:rPr lang="ru-RU" sz="2000" b="1" smtClean="0">
                <a:solidFill>
                  <a:srgbClr val="003399"/>
                </a:solidFill>
              </a:rPr>
              <a:t>-4000, </a:t>
            </a:r>
            <a:r>
              <a:rPr lang="en-US" sz="2000" b="1" smtClean="0">
                <a:solidFill>
                  <a:srgbClr val="003399"/>
                </a:solidFill>
              </a:rPr>
              <a:t>Gomel town, since</a:t>
            </a:r>
            <a:r>
              <a:rPr lang="ru-RU" sz="2000" b="1" smtClean="0">
                <a:solidFill>
                  <a:srgbClr val="003399"/>
                </a:solidFill>
              </a:rPr>
              <a:t> 2008</a:t>
            </a:r>
          </a:p>
        </p:txBody>
      </p:sp>
      <p:pic>
        <p:nvPicPr>
          <p:cNvPr id="277508" name="Picture 4" descr="DSC05234"/>
          <p:cNvPicPr>
            <a:picLocks noChangeAspect="1" noChangeArrowheads="1"/>
          </p:cNvPicPr>
          <p:nvPr/>
        </p:nvPicPr>
        <p:blipFill>
          <a:blip r:embed="rId2" cstate="print"/>
          <a:srcRect/>
          <a:stretch>
            <a:fillRect/>
          </a:stretch>
        </p:blipFill>
        <p:spPr bwMode="auto">
          <a:xfrm>
            <a:off x="868363" y="931863"/>
            <a:ext cx="7407275" cy="55610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bwMode="auto">
          <a:xfrm>
            <a:off x="0" y="549275"/>
            <a:ext cx="9144000" cy="5032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b="1" smtClean="0">
                <a:solidFill>
                  <a:srgbClr val="003399"/>
                </a:solidFill>
              </a:rPr>
              <a:t>UTDU</a:t>
            </a:r>
            <a:r>
              <a:rPr lang="ru-RU" sz="2000" b="1" smtClean="0">
                <a:solidFill>
                  <a:srgbClr val="003399"/>
                </a:solidFill>
              </a:rPr>
              <a:t>-4000, </a:t>
            </a:r>
            <a:r>
              <a:rPr lang="en-US" sz="2000" b="1" smtClean="0">
                <a:solidFill>
                  <a:srgbClr val="003399"/>
                </a:solidFill>
              </a:rPr>
              <a:t>Gomel town, since</a:t>
            </a:r>
            <a:r>
              <a:rPr lang="ru-RU" sz="2000" b="1" smtClean="0">
                <a:solidFill>
                  <a:srgbClr val="003399"/>
                </a:solidFill>
              </a:rPr>
              <a:t> 2008</a:t>
            </a:r>
          </a:p>
        </p:txBody>
      </p:sp>
      <p:pic>
        <p:nvPicPr>
          <p:cNvPr id="278532" name="Picture 4" descr="DSC05236"/>
          <p:cNvPicPr>
            <a:picLocks noChangeAspect="1" noChangeArrowheads="1"/>
          </p:cNvPicPr>
          <p:nvPr/>
        </p:nvPicPr>
        <p:blipFill>
          <a:blip r:embed="rId2" cstate="print"/>
          <a:srcRect/>
          <a:stretch>
            <a:fillRect/>
          </a:stretch>
        </p:blipFill>
        <p:spPr bwMode="auto">
          <a:xfrm>
            <a:off x="1411288" y="928688"/>
            <a:ext cx="6321425" cy="56705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bwMode="auto">
          <a:xfrm>
            <a:off x="0" y="549275"/>
            <a:ext cx="9144000" cy="431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b="1" smtClean="0">
                <a:solidFill>
                  <a:srgbClr val="003399"/>
                </a:solidFill>
              </a:rPr>
              <a:t>UDEU</a:t>
            </a:r>
            <a:r>
              <a:rPr lang="ru-RU" sz="2000" b="1" smtClean="0">
                <a:solidFill>
                  <a:srgbClr val="003399"/>
                </a:solidFill>
              </a:rPr>
              <a:t>-2500, </a:t>
            </a:r>
            <a:r>
              <a:rPr lang="en-US" sz="2000" b="1" smtClean="0">
                <a:solidFill>
                  <a:srgbClr val="003399"/>
                </a:solidFill>
              </a:rPr>
              <a:t>Novolukoml town, since</a:t>
            </a:r>
            <a:r>
              <a:rPr lang="ru-RU" sz="2000" b="1" smtClean="0">
                <a:solidFill>
                  <a:srgbClr val="003399"/>
                </a:solidFill>
              </a:rPr>
              <a:t> 2006</a:t>
            </a:r>
          </a:p>
        </p:txBody>
      </p:sp>
      <p:pic>
        <p:nvPicPr>
          <p:cNvPr id="268292" name="Picture 4" descr="big_Novolukoml[1]"/>
          <p:cNvPicPr>
            <a:picLocks noChangeAspect="1" noChangeArrowheads="1"/>
          </p:cNvPicPr>
          <p:nvPr/>
        </p:nvPicPr>
        <p:blipFill>
          <a:blip r:embed="rId2" cstate="print"/>
          <a:srcRect/>
          <a:stretch>
            <a:fillRect/>
          </a:stretch>
        </p:blipFill>
        <p:spPr bwMode="auto">
          <a:xfrm>
            <a:off x="792163" y="966788"/>
            <a:ext cx="7559675" cy="56721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0" y="577850"/>
            <a:ext cx="9144000" cy="358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b="1" smtClean="0">
                <a:solidFill>
                  <a:srgbClr val="003399"/>
                </a:solidFill>
              </a:rPr>
              <a:t>UTDU</a:t>
            </a:r>
            <a:r>
              <a:rPr lang="ru-RU" sz="2000" b="1" smtClean="0">
                <a:solidFill>
                  <a:srgbClr val="003399"/>
                </a:solidFill>
              </a:rPr>
              <a:t>-4000, </a:t>
            </a:r>
            <a:r>
              <a:rPr lang="en-US" sz="2000" b="1" smtClean="0">
                <a:solidFill>
                  <a:srgbClr val="003399"/>
                </a:solidFill>
              </a:rPr>
              <a:t>GDS Severodonetsk city, since</a:t>
            </a:r>
            <a:r>
              <a:rPr lang="ru-RU" sz="2000" b="1" smtClean="0">
                <a:solidFill>
                  <a:srgbClr val="003399"/>
                </a:solidFill>
              </a:rPr>
              <a:t> 2008</a:t>
            </a:r>
          </a:p>
        </p:txBody>
      </p:sp>
      <p:pic>
        <p:nvPicPr>
          <p:cNvPr id="300036" name="Picture 4" descr="Pic 013"/>
          <p:cNvPicPr>
            <a:picLocks noChangeAspect="1" noChangeArrowheads="1"/>
          </p:cNvPicPr>
          <p:nvPr/>
        </p:nvPicPr>
        <p:blipFill>
          <a:blip r:embed="rId3" cstate="print"/>
          <a:srcRect/>
          <a:stretch>
            <a:fillRect/>
          </a:stretch>
        </p:blipFill>
        <p:spPr bwMode="auto">
          <a:xfrm>
            <a:off x="144463" y="1020763"/>
            <a:ext cx="8855075" cy="5521325"/>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bwMode="auto">
          <a:xfrm>
            <a:off x="0" y="625475"/>
            <a:ext cx="9144000" cy="358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b="1" smtClean="0">
                <a:solidFill>
                  <a:srgbClr val="003399"/>
                </a:solidFill>
              </a:rPr>
              <a:t>UTDU</a:t>
            </a:r>
            <a:r>
              <a:rPr lang="ru-RU" sz="2000" b="1" smtClean="0">
                <a:solidFill>
                  <a:srgbClr val="003399"/>
                </a:solidFill>
              </a:rPr>
              <a:t>-4000, </a:t>
            </a:r>
            <a:r>
              <a:rPr lang="en-US" sz="2000" b="1" smtClean="0">
                <a:solidFill>
                  <a:srgbClr val="003399"/>
                </a:solidFill>
              </a:rPr>
              <a:t>GDS Severodonetsk city, since</a:t>
            </a:r>
            <a:r>
              <a:rPr lang="ru-RU" sz="2000" b="1" smtClean="0">
                <a:solidFill>
                  <a:srgbClr val="003399"/>
                </a:solidFill>
              </a:rPr>
              <a:t> 2008</a:t>
            </a:r>
          </a:p>
        </p:txBody>
      </p:sp>
      <p:pic>
        <p:nvPicPr>
          <p:cNvPr id="273415" name="Picture 7" descr="Pic 002"/>
          <p:cNvPicPr>
            <a:picLocks noChangeAspect="1" noChangeArrowheads="1"/>
          </p:cNvPicPr>
          <p:nvPr/>
        </p:nvPicPr>
        <p:blipFill>
          <a:blip r:embed="rId2" cstate="print"/>
          <a:srcRect/>
          <a:stretch>
            <a:fillRect/>
          </a:stretch>
        </p:blipFill>
        <p:spPr bwMode="auto">
          <a:xfrm>
            <a:off x="292100" y="1149350"/>
            <a:ext cx="8559800" cy="53260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bwMode="auto">
          <a:xfrm>
            <a:off x="0" y="620713"/>
            <a:ext cx="9144000" cy="431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b="1" smtClean="0">
                <a:solidFill>
                  <a:srgbClr val="003399"/>
                </a:solidFill>
              </a:rPr>
              <a:t>UTDU</a:t>
            </a:r>
            <a:r>
              <a:rPr lang="ru-RU" sz="2000" b="1" smtClean="0">
                <a:solidFill>
                  <a:srgbClr val="003399"/>
                </a:solidFill>
              </a:rPr>
              <a:t>-4000, </a:t>
            </a:r>
            <a:r>
              <a:rPr lang="en-US" sz="2000" b="1" smtClean="0">
                <a:solidFill>
                  <a:srgbClr val="003399"/>
                </a:solidFill>
              </a:rPr>
              <a:t>GDS Severodonetsk city, since</a:t>
            </a:r>
            <a:r>
              <a:rPr lang="ru-RU" sz="2000" b="1" smtClean="0">
                <a:solidFill>
                  <a:srgbClr val="003399"/>
                </a:solidFill>
              </a:rPr>
              <a:t> 2008</a:t>
            </a:r>
          </a:p>
        </p:txBody>
      </p:sp>
      <p:pic>
        <p:nvPicPr>
          <p:cNvPr id="275460" name="Picture 4" descr="SP_A2517"/>
          <p:cNvPicPr>
            <a:picLocks noChangeAspect="1" noChangeArrowheads="1"/>
          </p:cNvPicPr>
          <p:nvPr/>
        </p:nvPicPr>
        <p:blipFill>
          <a:blip r:embed="rId2" cstate="print"/>
          <a:srcRect/>
          <a:stretch>
            <a:fillRect/>
          </a:stretch>
        </p:blipFill>
        <p:spPr bwMode="auto">
          <a:xfrm>
            <a:off x="914400" y="1046163"/>
            <a:ext cx="7315200" cy="5486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0" y="476250"/>
            <a:ext cx="9144000" cy="400050"/>
          </a:xfrm>
          <a:prstGeom prst="rect">
            <a:avLst/>
          </a:prstGeom>
          <a:noFill/>
          <a:ln w="9525">
            <a:noFill/>
            <a:miter lim="800000"/>
            <a:headEnd/>
            <a:tailEnd/>
          </a:ln>
        </p:spPr>
        <p:txBody>
          <a:bodyPr>
            <a:spAutoFit/>
          </a:bodyPr>
          <a:lstStyle/>
          <a:p>
            <a:pPr marL="457200" indent="-457200" algn="ctr"/>
            <a:r>
              <a:rPr lang="en-US" sz="2000" b="1">
                <a:solidFill>
                  <a:srgbClr val="003399"/>
                </a:solidFill>
              </a:rPr>
              <a:t>ENERGY SAVING</a:t>
            </a:r>
            <a:r>
              <a:rPr lang="ru-RU" sz="2000" b="1">
                <a:solidFill>
                  <a:srgbClr val="003399"/>
                </a:solidFill>
              </a:rPr>
              <a:t> </a:t>
            </a:r>
            <a:r>
              <a:rPr lang="en-US" sz="2000" b="1">
                <a:solidFill>
                  <a:srgbClr val="003399"/>
                </a:solidFill>
              </a:rPr>
              <a:t>TURBOEXPANDERS</a:t>
            </a:r>
            <a:endParaRPr lang="ru-RU" sz="2000" b="1">
              <a:solidFill>
                <a:srgbClr val="003399"/>
              </a:solidFill>
            </a:endParaRPr>
          </a:p>
        </p:txBody>
      </p:sp>
      <p:sp>
        <p:nvSpPr>
          <p:cNvPr id="22530" name="Содержимое 3"/>
          <p:cNvSpPr>
            <a:spLocks noGrp="1"/>
          </p:cNvSpPr>
          <p:nvPr>
            <p:ph/>
          </p:nvPr>
        </p:nvSpPr>
        <p:spPr bwMode="auto">
          <a:xfrm>
            <a:off x="161925" y="957263"/>
            <a:ext cx="8820150" cy="5500687"/>
          </a:xfrm>
          <a:noFill/>
          <a:ln>
            <a:miter lim="800000"/>
            <a:headEnd/>
            <a:tailEnd/>
          </a:ln>
        </p:spPr>
        <p:txBody>
          <a:bodyPr vert="horz" wrap="square" lIns="91440" tIns="45720" rIns="91440" bIns="45720" numCol="1" anchor="t" anchorCtr="0" compatLnSpc="1">
            <a:prstTxWarp prst="textNoShape">
              <a:avLst/>
            </a:prstTxWarp>
          </a:bodyPr>
          <a:lstStyle/>
          <a:p>
            <a:pPr algn="just"/>
            <a:r>
              <a:rPr lang="en-US" sz="1800" b="1" smtClean="0">
                <a:solidFill>
                  <a:srgbClr val="003399"/>
                </a:solidFill>
              </a:rPr>
              <a:t>UTDU</a:t>
            </a:r>
            <a:r>
              <a:rPr lang="en-US" sz="1800" smtClean="0">
                <a:solidFill>
                  <a:srgbClr val="003399"/>
                </a:solidFill>
              </a:rPr>
              <a:t> are intended for electric power generation by saving the natural gas excessive pressure energy at gas reduction points– gas distribution stations (GDS), gas distribution points (GDP) of the gas transportation system, heat power plants, metallurgical, chemical plants and at other large gas consumers.</a:t>
            </a:r>
          </a:p>
          <a:p>
            <a:pPr algn="just"/>
            <a:endParaRPr lang="en-US" sz="1800" smtClean="0">
              <a:solidFill>
                <a:srgbClr val="003399"/>
              </a:solidFill>
            </a:endParaRPr>
          </a:p>
          <a:p>
            <a:pPr algn="just"/>
            <a:r>
              <a:rPr lang="en-US" sz="1800" smtClean="0">
                <a:solidFill>
                  <a:srgbClr val="003399"/>
                </a:solidFill>
              </a:rPr>
              <a:t>Today “Turbogaz” PJSC manufacturers in-house developed UTDU of different power: 300 kW, 1MW, 2.5MW; 4MW; 5MW; 6MW; 8MW; for inlet gas pressure up to 6.3 MPa and gas flow of 0.05-6 mln. nm</a:t>
            </a:r>
            <a:r>
              <a:rPr lang="en-US" sz="1800" baseline="30000" smtClean="0">
                <a:solidFill>
                  <a:srgbClr val="003399"/>
                </a:solidFill>
              </a:rPr>
              <a:t>З</a:t>
            </a:r>
            <a:r>
              <a:rPr lang="en-US" sz="1800" smtClean="0">
                <a:solidFill>
                  <a:srgbClr val="003399"/>
                </a:solidFill>
              </a:rPr>
              <a:t>/24 h.</a:t>
            </a:r>
          </a:p>
          <a:p>
            <a:pPr algn="just">
              <a:buFontTx/>
              <a:buNone/>
            </a:pPr>
            <a:endParaRPr lang="en-US" sz="1800" smtClean="0">
              <a:solidFill>
                <a:srgbClr val="003399"/>
              </a:solidFill>
            </a:endParaRPr>
          </a:p>
          <a:p>
            <a:pPr algn="just"/>
            <a:r>
              <a:rPr lang="en-US" sz="1800" smtClean="0">
                <a:solidFill>
                  <a:srgbClr val="003399"/>
                </a:solidFill>
              </a:rPr>
              <a:t>Packaged UTDU are equipped with modern automatic control and protection systems, which provide plants operation safety.</a:t>
            </a:r>
          </a:p>
          <a:p>
            <a:pPr algn="just">
              <a:buFontTx/>
              <a:buNone/>
            </a:pPr>
            <a:endParaRPr lang="en-US" sz="1800" smtClean="0">
              <a:solidFill>
                <a:srgbClr val="003399"/>
              </a:solidFill>
            </a:endParaRPr>
          </a:p>
          <a:p>
            <a:pPr algn="just"/>
            <a:r>
              <a:rPr lang="en-US" sz="1800" b="1" smtClean="0">
                <a:solidFill>
                  <a:srgbClr val="003399"/>
                </a:solidFill>
              </a:rPr>
              <a:t>Combined energy-saving power plants </a:t>
            </a:r>
            <a:r>
              <a:rPr lang="en-US" sz="1800" smtClean="0">
                <a:solidFill>
                  <a:srgbClr val="003399"/>
                </a:solidFill>
              </a:rPr>
              <a:t>(UDEU) are intended for cold generation in the low temperature separation system with the simultaneous electric energy generation. “Turbogaz” PJSC developed and manufacturers UDEU with productive efficiency from 3.0 to 5.5 mln. m</a:t>
            </a:r>
            <a:r>
              <a:rPr lang="en-US" sz="1800" baseline="30000" smtClean="0">
                <a:solidFill>
                  <a:srgbClr val="003399"/>
                </a:solidFill>
              </a:rPr>
              <a:t>З</a:t>
            </a:r>
            <a:r>
              <a:rPr lang="en-US" sz="1800" smtClean="0">
                <a:solidFill>
                  <a:srgbClr val="003399"/>
                </a:solidFill>
              </a:rPr>
              <a:t>/24 h with gas pressure up to 5.5 MPa.</a:t>
            </a:r>
          </a:p>
          <a:p>
            <a:pPr algn="just">
              <a:buFontTx/>
              <a:buNone/>
            </a:pPr>
            <a:endParaRPr lang="en-US" sz="1800" smtClean="0">
              <a:solidFill>
                <a:srgbClr val="003399"/>
              </a:solidFill>
            </a:endParaRPr>
          </a:p>
        </p:txBody>
      </p:sp>
    </p:spTree>
  </p:cSld>
  <p:clrMapOvr>
    <a:masterClrMapping/>
  </p:clrMapOvr>
  <p:transition>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bwMode="auto">
          <a:xfrm>
            <a:off x="0" y="596900"/>
            <a:ext cx="9144000" cy="431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b="1" smtClean="0">
                <a:solidFill>
                  <a:srgbClr val="003399"/>
                </a:solidFill>
              </a:rPr>
              <a:t>UTDU</a:t>
            </a:r>
            <a:r>
              <a:rPr lang="ru-RU" sz="2000" b="1" smtClean="0">
                <a:solidFill>
                  <a:srgbClr val="003399"/>
                </a:solidFill>
              </a:rPr>
              <a:t>-4000, </a:t>
            </a:r>
            <a:r>
              <a:rPr lang="en-US" sz="2000" b="1" smtClean="0">
                <a:solidFill>
                  <a:srgbClr val="003399"/>
                </a:solidFill>
              </a:rPr>
              <a:t>GDS Severodonetsk city, since</a:t>
            </a:r>
            <a:r>
              <a:rPr lang="ru-RU" sz="2000" b="1" smtClean="0">
                <a:solidFill>
                  <a:srgbClr val="003399"/>
                </a:solidFill>
              </a:rPr>
              <a:t> 2008</a:t>
            </a:r>
          </a:p>
        </p:txBody>
      </p:sp>
      <p:pic>
        <p:nvPicPr>
          <p:cNvPr id="271365" name="Picture 5" descr="big_utdu_04"/>
          <p:cNvPicPr>
            <a:picLocks noChangeAspect="1" noChangeArrowheads="1"/>
          </p:cNvPicPr>
          <p:nvPr/>
        </p:nvPicPr>
        <p:blipFill>
          <a:blip r:embed="rId2" cstate="print"/>
          <a:srcRect/>
          <a:stretch>
            <a:fillRect/>
          </a:stretch>
        </p:blipFill>
        <p:spPr bwMode="auto">
          <a:xfrm>
            <a:off x="935038" y="1031875"/>
            <a:ext cx="7273925" cy="54594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0" y="615950"/>
            <a:ext cx="9144000" cy="431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b="1" smtClean="0">
                <a:solidFill>
                  <a:srgbClr val="003399"/>
                </a:solidFill>
              </a:rPr>
              <a:t>UTDU</a:t>
            </a:r>
            <a:r>
              <a:rPr lang="ru-RU" sz="2000" b="1" smtClean="0">
                <a:solidFill>
                  <a:srgbClr val="003399"/>
                </a:solidFill>
              </a:rPr>
              <a:t>-4000, </a:t>
            </a:r>
            <a:r>
              <a:rPr lang="en-US" sz="2000" b="1" smtClean="0">
                <a:solidFill>
                  <a:srgbClr val="003399"/>
                </a:solidFill>
              </a:rPr>
              <a:t>GDS Severodonetsk city, since</a:t>
            </a:r>
            <a:r>
              <a:rPr lang="ru-RU" sz="2000" b="1" smtClean="0">
                <a:solidFill>
                  <a:srgbClr val="003399"/>
                </a:solidFill>
              </a:rPr>
              <a:t> 2008</a:t>
            </a:r>
          </a:p>
        </p:txBody>
      </p:sp>
      <p:pic>
        <p:nvPicPr>
          <p:cNvPr id="276484" name="Picture 4" descr="SP_A2475"/>
          <p:cNvPicPr>
            <a:picLocks noChangeAspect="1" noChangeArrowheads="1"/>
          </p:cNvPicPr>
          <p:nvPr/>
        </p:nvPicPr>
        <p:blipFill>
          <a:blip r:embed="rId2" cstate="print"/>
          <a:srcRect/>
          <a:stretch>
            <a:fillRect/>
          </a:stretch>
        </p:blipFill>
        <p:spPr bwMode="auto">
          <a:xfrm>
            <a:off x="919163" y="1082675"/>
            <a:ext cx="7304087" cy="54768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xt Box 2"/>
          <p:cNvSpPr txBox="1">
            <a:spLocks noChangeArrowheads="1"/>
          </p:cNvSpPr>
          <p:nvPr/>
        </p:nvSpPr>
        <p:spPr bwMode="auto">
          <a:xfrm>
            <a:off x="0" y="606425"/>
            <a:ext cx="9144000" cy="400050"/>
          </a:xfrm>
          <a:prstGeom prst="rect">
            <a:avLst/>
          </a:prstGeom>
          <a:noFill/>
          <a:ln w="9525">
            <a:noFill/>
            <a:miter lim="800000"/>
            <a:headEnd/>
            <a:tailEnd/>
          </a:ln>
        </p:spPr>
        <p:txBody>
          <a:bodyPr>
            <a:spAutoFit/>
          </a:bodyPr>
          <a:lstStyle/>
          <a:p>
            <a:pPr marL="457200" indent="-457200" algn="ctr"/>
            <a:r>
              <a:rPr lang="en-US" sz="2000" b="1">
                <a:solidFill>
                  <a:srgbClr val="003399"/>
                </a:solidFill>
              </a:rPr>
              <a:t>UDEU</a:t>
            </a:r>
            <a:r>
              <a:rPr lang="ru-RU" sz="2000" b="1">
                <a:solidFill>
                  <a:srgbClr val="003399"/>
                </a:solidFill>
              </a:rPr>
              <a:t>-2500 </a:t>
            </a:r>
            <a:r>
              <a:rPr lang="en-US" sz="2000" b="1">
                <a:solidFill>
                  <a:srgbClr val="003399"/>
                </a:solidFill>
              </a:rPr>
              <a:t>at </a:t>
            </a:r>
            <a:r>
              <a:rPr lang="ru-RU" sz="2000" b="1">
                <a:solidFill>
                  <a:srgbClr val="003399"/>
                </a:solidFill>
              </a:rPr>
              <a:t>«</a:t>
            </a:r>
            <a:r>
              <a:rPr lang="en-US" sz="2000" b="1">
                <a:solidFill>
                  <a:srgbClr val="003399"/>
                </a:solidFill>
              </a:rPr>
              <a:t>SOLOKHA</a:t>
            </a:r>
            <a:r>
              <a:rPr lang="ru-RU" sz="2000" b="1">
                <a:solidFill>
                  <a:srgbClr val="003399"/>
                </a:solidFill>
              </a:rPr>
              <a:t>»</a:t>
            </a:r>
            <a:r>
              <a:rPr lang="en-US" sz="2000" b="1">
                <a:solidFill>
                  <a:srgbClr val="003399"/>
                </a:solidFill>
              </a:rPr>
              <a:t> GAS STATION SINCE</a:t>
            </a:r>
            <a:r>
              <a:rPr lang="ru-RU" sz="2000" b="1">
                <a:solidFill>
                  <a:srgbClr val="003399"/>
                </a:solidFill>
              </a:rPr>
              <a:t> 2009</a:t>
            </a:r>
          </a:p>
        </p:txBody>
      </p:sp>
      <p:sp>
        <p:nvSpPr>
          <p:cNvPr id="143362" name="Rectangle 4"/>
          <p:cNvSpPr>
            <a:spLocks noChangeArrowheads="1"/>
          </p:cNvSpPr>
          <p:nvPr/>
        </p:nvSpPr>
        <p:spPr bwMode="auto">
          <a:xfrm>
            <a:off x="1990725" y="3590925"/>
            <a:ext cx="9144000" cy="0"/>
          </a:xfrm>
          <a:prstGeom prst="rect">
            <a:avLst/>
          </a:prstGeom>
          <a:noFill/>
          <a:ln w="9525">
            <a:noFill/>
            <a:miter lim="800000"/>
            <a:headEnd/>
            <a:tailEnd/>
          </a:ln>
        </p:spPr>
        <p:txBody>
          <a:bodyPr wrap="none" anchor="ctr">
            <a:spAutoFit/>
          </a:bodyPr>
          <a:lstStyle/>
          <a:p>
            <a:endParaRPr lang="uk-UA"/>
          </a:p>
        </p:txBody>
      </p:sp>
      <p:pic>
        <p:nvPicPr>
          <p:cNvPr id="322565" name="Picture 5" descr="PA275347+"/>
          <p:cNvPicPr>
            <a:picLocks noGrp="1" noChangeAspect="1" noChangeArrowheads="1"/>
          </p:cNvPicPr>
          <p:nvPr>
            <p:ph sz="half" idx="1"/>
          </p:nvPr>
        </p:nvPicPr>
        <p:blipFill>
          <a:blip r:embed="rId3" cstate="print"/>
          <a:srcRect/>
          <a:stretch>
            <a:fillRect/>
          </a:stretch>
        </p:blipFill>
        <p:spPr bwMode="auto">
          <a:xfrm>
            <a:off x="582613" y="1041400"/>
            <a:ext cx="7977187" cy="5529263"/>
          </a:xfrm>
          <a:effectLst>
            <a:outerShdw blurRad="292100" dist="139700" dir="2700000" algn="tl" rotWithShape="0">
              <a:srgbClr val="333333">
                <a:alpha val="65000"/>
              </a:srgbClr>
            </a:outerShdw>
          </a:effectLst>
        </p:spPr>
      </p:pic>
    </p:spTree>
  </p:cSld>
  <p:clrMapOvr>
    <a:masterClrMapping/>
  </p:clrMapOvr>
  <p:transition>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92" name="Picture 4" descr="P3030475"/>
          <p:cNvPicPr>
            <a:picLocks noChangeAspect="1" noChangeArrowheads="1"/>
          </p:cNvPicPr>
          <p:nvPr/>
        </p:nvPicPr>
        <p:blipFill>
          <a:blip r:embed="rId3" cstate="print"/>
          <a:srcRect/>
          <a:stretch>
            <a:fillRect/>
          </a:stretch>
        </p:blipFill>
        <p:spPr bwMode="auto">
          <a:xfrm>
            <a:off x="936625" y="1144588"/>
            <a:ext cx="7270750" cy="5453062"/>
          </a:xfrm>
          <a:prstGeom prst="rect">
            <a:avLst/>
          </a:prstGeom>
          <a:ln>
            <a:noFill/>
          </a:ln>
          <a:effectLst>
            <a:outerShdw blurRad="292100" dist="139700" dir="2700000" algn="tl" rotWithShape="0">
              <a:srgbClr val="333333">
                <a:alpha val="65000"/>
              </a:srgbClr>
            </a:outerShdw>
          </a:effectLst>
        </p:spPr>
      </p:pic>
      <p:sp>
        <p:nvSpPr>
          <p:cNvPr id="145410" name="Rectangle 2"/>
          <p:cNvSpPr>
            <a:spLocks noChangeArrowheads="1"/>
          </p:cNvSpPr>
          <p:nvPr/>
        </p:nvSpPr>
        <p:spPr bwMode="auto">
          <a:xfrm>
            <a:off x="1990725" y="3590925"/>
            <a:ext cx="9144000" cy="0"/>
          </a:xfrm>
          <a:prstGeom prst="rect">
            <a:avLst/>
          </a:prstGeom>
          <a:noFill/>
          <a:ln w="9525">
            <a:noFill/>
            <a:miter lim="800000"/>
            <a:headEnd/>
            <a:tailEnd/>
          </a:ln>
        </p:spPr>
        <p:txBody>
          <a:bodyPr wrap="none" anchor="ctr">
            <a:spAutoFit/>
          </a:bodyPr>
          <a:lstStyle/>
          <a:p>
            <a:endParaRPr lang="uk-UA"/>
          </a:p>
        </p:txBody>
      </p:sp>
      <p:sp>
        <p:nvSpPr>
          <p:cNvPr id="145411" name="Text Box 3"/>
          <p:cNvSpPr txBox="1">
            <a:spLocks noChangeArrowheads="1"/>
          </p:cNvSpPr>
          <p:nvPr/>
        </p:nvSpPr>
        <p:spPr bwMode="auto">
          <a:xfrm>
            <a:off x="0" y="476250"/>
            <a:ext cx="9144000" cy="708025"/>
          </a:xfrm>
          <a:prstGeom prst="rect">
            <a:avLst/>
          </a:prstGeom>
          <a:noFill/>
          <a:ln w="9525">
            <a:noFill/>
            <a:miter lim="800000"/>
            <a:headEnd/>
            <a:tailEnd/>
          </a:ln>
        </p:spPr>
        <p:txBody>
          <a:bodyPr>
            <a:spAutoFit/>
          </a:bodyPr>
          <a:lstStyle/>
          <a:p>
            <a:pPr algn="ctr"/>
            <a:r>
              <a:rPr lang="en-US" sz="2000" b="1">
                <a:solidFill>
                  <a:srgbClr val="003399"/>
                </a:solidFill>
              </a:rPr>
              <a:t>Combined plant</a:t>
            </a:r>
            <a:r>
              <a:rPr lang="ru-RU" sz="2000" b="1">
                <a:solidFill>
                  <a:srgbClr val="003399"/>
                </a:solidFill>
              </a:rPr>
              <a:t> </a:t>
            </a:r>
            <a:r>
              <a:rPr lang="en-US" sz="2000" b="1">
                <a:solidFill>
                  <a:srgbClr val="003399"/>
                </a:solidFill>
              </a:rPr>
              <a:t>UDEU</a:t>
            </a:r>
            <a:r>
              <a:rPr lang="ru-RU" sz="2000" b="1">
                <a:solidFill>
                  <a:srgbClr val="003399"/>
                </a:solidFill>
              </a:rPr>
              <a:t>-2500-</a:t>
            </a:r>
            <a:r>
              <a:rPr lang="en-US" sz="2000" b="1">
                <a:solidFill>
                  <a:srgbClr val="003399"/>
                </a:solidFill>
              </a:rPr>
              <a:t>UKhL</a:t>
            </a:r>
            <a:r>
              <a:rPr lang="ru-RU" sz="2000" b="1">
                <a:solidFill>
                  <a:srgbClr val="003399"/>
                </a:solidFill>
              </a:rPr>
              <a:t>2 </a:t>
            </a:r>
          </a:p>
          <a:p>
            <a:pPr algn="ctr"/>
            <a:r>
              <a:rPr lang="en-US" sz="2000" b="1">
                <a:solidFill>
                  <a:srgbClr val="003399"/>
                </a:solidFill>
              </a:rPr>
              <a:t>AT </a:t>
            </a:r>
            <a:r>
              <a:rPr lang="ru-RU" sz="2000" b="1">
                <a:solidFill>
                  <a:srgbClr val="003399"/>
                </a:solidFill>
              </a:rPr>
              <a:t>«</a:t>
            </a:r>
            <a:r>
              <a:rPr lang="en-US" sz="2000" b="1">
                <a:solidFill>
                  <a:srgbClr val="003399"/>
                </a:solidFill>
              </a:rPr>
              <a:t>SOLOKHA</a:t>
            </a:r>
            <a:r>
              <a:rPr lang="ru-RU" sz="2000" b="1">
                <a:solidFill>
                  <a:srgbClr val="003399"/>
                </a:solidFill>
              </a:rPr>
              <a:t>»</a:t>
            </a:r>
            <a:r>
              <a:rPr lang="en-US" sz="2000" b="1">
                <a:solidFill>
                  <a:srgbClr val="003399"/>
                </a:solidFill>
              </a:rPr>
              <a:t> GAS STATION</a:t>
            </a:r>
            <a:endParaRPr lang="ru-RU" sz="2000" b="1">
              <a:solidFill>
                <a:srgbClr val="003399"/>
              </a:solidFill>
            </a:endParaRPr>
          </a:p>
        </p:txBody>
      </p:sp>
    </p:spTree>
  </p:cSld>
  <p:clrMapOvr>
    <a:masterClrMapping/>
  </p:clrMapOvr>
  <p:transition>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7" name="Text Box 5"/>
          <p:cNvSpPr txBox="1">
            <a:spLocks noChangeArrowheads="1"/>
          </p:cNvSpPr>
          <p:nvPr/>
        </p:nvSpPr>
        <p:spPr bwMode="auto">
          <a:xfrm>
            <a:off x="0" y="533400"/>
            <a:ext cx="9144000" cy="400050"/>
          </a:xfrm>
          <a:prstGeom prst="rect">
            <a:avLst/>
          </a:prstGeom>
          <a:noFill/>
          <a:ln w="9525">
            <a:noFill/>
            <a:miter lim="800000"/>
            <a:headEnd/>
            <a:tailEnd/>
          </a:ln>
        </p:spPr>
        <p:txBody>
          <a:bodyPr>
            <a:spAutoFit/>
          </a:bodyPr>
          <a:lstStyle/>
          <a:p>
            <a:pPr marL="457200" indent="-457200" algn="ctr"/>
            <a:r>
              <a:rPr lang="en-US" sz="2000" b="1">
                <a:solidFill>
                  <a:srgbClr val="003399"/>
                </a:solidFill>
              </a:rPr>
              <a:t>ENERGY-SAVING</a:t>
            </a:r>
            <a:r>
              <a:rPr lang="ru-RU" sz="2000" b="1">
                <a:solidFill>
                  <a:srgbClr val="003399"/>
                </a:solidFill>
              </a:rPr>
              <a:t> </a:t>
            </a:r>
            <a:r>
              <a:rPr lang="en-US" sz="2000" b="1">
                <a:solidFill>
                  <a:srgbClr val="003399"/>
                </a:solidFill>
              </a:rPr>
              <a:t>TURBOEXPANDERS</a:t>
            </a:r>
            <a:endParaRPr lang="ru-RU" sz="2000" b="1">
              <a:solidFill>
                <a:srgbClr val="003399"/>
              </a:solidFill>
            </a:endParaRPr>
          </a:p>
        </p:txBody>
      </p:sp>
      <p:graphicFrame>
        <p:nvGraphicFramePr>
          <p:cNvPr id="28848" name="Group 176"/>
          <p:cNvGraphicFramePr>
            <a:graphicFrameLocks noGrp="1"/>
          </p:cNvGraphicFramePr>
          <p:nvPr/>
        </p:nvGraphicFramePr>
        <p:xfrm>
          <a:off x="142875" y="1128713"/>
          <a:ext cx="8858250" cy="4835527"/>
        </p:xfrm>
        <a:graphic>
          <a:graphicData uri="http://schemas.openxmlformats.org/drawingml/2006/table">
            <a:tbl>
              <a:tblPr/>
              <a:tblGrid>
                <a:gridCol w="1643063"/>
                <a:gridCol w="714375"/>
                <a:gridCol w="785812"/>
                <a:gridCol w="642938"/>
                <a:gridCol w="785812"/>
                <a:gridCol w="571500"/>
                <a:gridCol w="642938"/>
                <a:gridCol w="571500"/>
                <a:gridCol w="571500"/>
                <a:gridCol w="571500"/>
                <a:gridCol w="619125"/>
                <a:gridCol w="738187"/>
              </a:tblGrid>
              <a:tr h="930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CFFFF"/>
                          </a:solidFill>
                          <a:effectLst/>
                          <a:latin typeface="Arial Narrow" pitchFamily="34" charset="0"/>
                          <a:cs typeface="Times New Roman" pitchFamily="18" charset="0"/>
                        </a:rPr>
                        <a:t>Object name</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CFFFF"/>
                          </a:solidFill>
                          <a:effectLst/>
                          <a:latin typeface="Arial Narrow" pitchFamily="34" charset="0"/>
                          <a:cs typeface="Times New Roman" pitchFamily="18" charset="0"/>
                        </a:rPr>
                        <a:t>Object year of </a:t>
                      </a:r>
                      <a:r>
                        <a:rPr kumimoji="0" lang="en-US" sz="1200" b="0" i="0" u="none" strike="noStrike" cap="none" normalizeH="0" baseline="0" dirty="0" err="1" smtClean="0">
                          <a:ln>
                            <a:noFill/>
                          </a:ln>
                          <a:solidFill>
                            <a:srgbClr val="CCFFFF"/>
                          </a:solidFill>
                          <a:effectLst/>
                          <a:latin typeface="Arial Narrow" pitchFamily="34" charset="0"/>
                          <a:cs typeface="Times New Roman" pitchFamily="18" charset="0"/>
                        </a:rPr>
                        <a:t>implemen-tation</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CFFFF"/>
                          </a:solidFill>
                          <a:effectLst/>
                          <a:latin typeface="Arial Narrow" pitchFamily="34" charset="0"/>
                          <a:cs typeface="Times New Roman" pitchFamily="18" charset="0"/>
                        </a:rPr>
                        <a:t>Average life</a:t>
                      </a:r>
                      <a:r>
                        <a:rPr kumimoji="0" lang="ru-RU" sz="1200" b="0" i="0" u="none" strike="noStrike" cap="none" normalizeH="0" baseline="0" dirty="0" smtClean="0">
                          <a:ln>
                            <a:noFill/>
                          </a:ln>
                          <a:solidFill>
                            <a:srgbClr val="CCFFFF"/>
                          </a:solidFill>
                          <a:effectLst/>
                          <a:latin typeface="Arial Narrow" pitchFamily="34" charset="0"/>
                          <a:cs typeface="Times New Roman" pitchFamily="18" charset="0"/>
                        </a:rPr>
                        <a:t>, </a:t>
                      </a:r>
                      <a:r>
                        <a:rPr kumimoji="0" lang="en-US" sz="1200" b="0" i="0" u="none" strike="noStrike" cap="none" normalizeH="0" baseline="0" dirty="0" smtClean="0">
                          <a:ln>
                            <a:noFill/>
                          </a:ln>
                          <a:solidFill>
                            <a:srgbClr val="CCFFFF"/>
                          </a:solidFill>
                          <a:effectLst/>
                          <a:latin typeface="Arial Narrow" pitchFamily="34" charset="0"/>
                          <a:cs typeface="Times New Roman" pitchFamily="18" charset="0"/>
                        </a:rPr>
                        <a:t>hour</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CFFFF"/>
                          </a:solidFill>
                          <a:effectLst/>
                          <a:latin typeface="Arial Narrow" pitchFamily="34" charset="0"/>
                          <a:cs typeface="Times New Roman" pitchFamily="18" charset="0"/>
                        </a:rPr>
                        <a:t>Country</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CFFFF"/>
                          </a:solidFill>
                          <a:effectLst/>
                          <a:latin typeface="Arial Narrow" pitchFamily="34" charset="0"/>
                          <a:cs typeface="Times New Roman" pitchFamily="18" charset="0"/>
                        </a:rPr>
                        <a:t>Q-</a:t>
                      </a:r>
                      <a:r>
                        <a:rPr kumimoji="0" lang="en-US" sz="1200" b="0" i="0" u="none" strike="noStrike" cap="none" normalizeH="0" baseline="0" dirty="0" err="1" smtClean="0">
                          <a:ln>
                            <a:noFill/>
                          </a:ln>
                          <a:solidFill>
                            <a:srgbClr val="CCFFFF"/>
                          </a:solidFill>
                          <a:effectLst/>
                          <a:latin typeface="Arial Narrow" pitchFamily="34" charset="0"/>
                          <a:cs typeface="Times New Roman" pitchFamily="18" charset="0"/>
                        </a:rPr>
                        <a:t>ty</a:t>
                      </a:r>
                      <a:r>
                        <a:rPr kumimoji="0" lang="en-US" sz="1200" b="0" i="0" u="none" strike="noStrike" cap="none" normalizeH="0" baseline="0" dirty="0" smtClean="0">
                          <a:ln>
                            <a:noFill/>
                          </a:ln>
                          <a:solidFill>
                            <a:srgbClr val="CCFFFF"/>
                          </a:solidFill>
                          <a:effectLst/>
                          <a:latin typeface="Arial Narrow" pitchFamily="34" charset="0"/>
                          <a:cs typeface="Times New Roman" pitchFamily="18" charset="0"/>
                        </a:rPr>
                        <a:t> of supplied</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CFFFF"/>
                          </a:solidFill>
                          <a:effectLst/>
                          <a:latin typeface="Arial Narrow" pitchFamily="34" charset="0"/>
                          <a:cs typeface="Times New Roman" pitchFamily="18" charset="0"/>
                        </a:rPr>
                        <a:t>plants</a:t>
                      </a:r>
                      <a:r>
                        <a:rPr kumimoji="0" lang="ru-RU" sz="1200" b="0" i="0" u="none" strike="noStrike" cap="none" normalizeH="0" baseline="0" dirty="0" smtClean="0">
                          <a:ln>
                            <a:noFill/>
                          </a:ln>
                          <a:solidFill>
                            <a:srgbClr val="CCFFFF"/>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CCFFFF"/>
                          </a:solidFill>
                          <a:effectLst/>
                          <a:latin typeface="Arial Narrow" pitchFamily="34" charset="0"/>
                          <a:cs typeface="Times New Roman" pitchFamily="18" charset="0"/>
                        </a:rPr>
                        <a:t>pcs</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CFFFF"/>
                          </a:solidFill>
                          <a:effectLst/>
                          <a:latin typeface="Arial Narrow" pitchFamily="34" charset="0"/>
                          <a:cs typeface="Times New Roman" pitchFamily="18" charset="0"/>
                        </a:rPr>
                        <a:t>Power</a:t>
                      </a:r>
                      <a:r>
                        <a:rPr kumimoji="0" lang="ru-RU" sz="1200" b="0" i="0" u="none" strike="noStrike" cap="none" normalizeH="0" baseline="0" dirty="0" smtClean="0">
                          <a:ln>
                            <a:noFill/>
                          </a:ln>
                          <a:solidFill>
                            <a:srgbClr val="CCFFFF"/>
                          </a:solidFill>
                          <a:effectLst/>
                          <a:latin typeface="Arial Narrow" pitchFamily="34" charset="0"/>
                          <a:cs typeface="Times New Roman" pitchFamily="18" charset="0"/>
                        </a:rPr>
                        <a:t>,</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CFFFF"/>
                          </a:solidFill>
                          <a:effectLst/>
                          <a:latin typeface="Arial Narrow" pitchFamily="34" charset="0"/>
                          <a:cs typeface="Times New Roman" pitchFamily="18" charset="0"/>
                        </a:rPr>
                        <a:t>kW</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CCFFFF"/>
                          </a:solidFill>
                          <a:effectLst/>
                          <a:latin typeface="Arial Narrow" pitchFamily="34" charset="0"/>
                          <a:cs typeface="Times New Roman" pitchFamily="18" charset="0"/>
                        </a:rPr>
                        <a:t>Q,</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CCFFFF"/>
                          </a:solidFill>
                          <a:effectLst/>
                          <a:latin typeface="Arial Narrow" pitchFamily="34" charset="0"/>
                          <a:cs typeface="Times New Roman" pitchFamily="18" charset="0"/>
                        </a:rPr>
                        <a:t>mln</a:t>
                      </a:r>
                      <a:r>
                        <a:rPr kumimoji="0" lang="ru-RU" sz="1200" b="0" i="0" u="none" strike="noStrike" cap="none" normalizeH="0" baseline="0" dirty="0" smtClean="0">
                          <a:ln>
                            <a:noFill/>
                          </a:ln>
                          <a:solidFill>
                            <a:srgbClr val="CCFFFF"/>
                          </a:solidFill>
                          <a:effectLst/>
                          <a:latin typeface="Arial Narrow" pitchFamily="34" charset="0"/>
                          <a:cs typeface="Times New Roman" pitchFamily="18" charset="0"/>
                        </a:rPr>
                        <a:t> </a:t>
                      </a:r>
                      <a:r>
                        <a:rPr kumimoji="0" lang="en-US" sz="1200" b="0" i="0" u="none" strike="noStrike" cap="none" normalizeH="0" baseline="0" dirty="0" smtClean="0">
                          <a:ln>
                            <a:noFill/>
                          </a:ln>
                          <a:solidFill>
                            <a:srgbClr val="CCFFFF"/>
                          </a:solidFill>
                          <a:effectLst/>
                          <a:latin typeface="Arial Narrow" pitchFamily="34" charset="0"/>
                          <a:cs typeface="Times New Roman" pitchFamily="18" charset="0"/>
                        </a:rPr>
                        <a:t>m</a:t>
                      </a:r>
                      <a:r>
                        <a:rPr kumimoji="0" lang="ru-RU" sz="1200" b="0" i="0" u="none" strike="noStrike" cap="none" normalizeH="0" baseline="30000" dirty="0" smtClean="0">
                          <a:ln>
                            <a:noFill/>
                          </a:ln>
                          <a:solidFill>
                            <a:srgbClr val="CCFFFF"/>
                          </a:solidFill>
                          <a:effectLst/>
                          <a:latin typeface="Arial Narrow" pitchFamily="34" charset="0"/>
                          <a:cs typeface="Times New Roman" pitchFamily="18" charset="0"/>
                        </a:rPr>
                        <a:t>3</a:t>
                      </a:r>
                      <a:r>
                        <a:rPr kumimoji="0" lang="ru-RU" sz="1200" b="0" i="0" u="none" strike="noStrike" cap="none" normalizeH="0" baseline="0" dirty="0" smtClean="0">
                          <a:ln>
                            <a:noFill/>
                          </a:ln>
                          <a:solidFill>
                            <a:srgbClr val="CCFFFF"/>
                          </a:solidFill>
                          <a:effectLst/>
                          <a:latin typeface="Arial Narrow" pitchFamily="34" charset="0"/>
                          <a:cs typeface="Times New Roman" pitchFamily="18" charset="0"/>
                        </a:rPr>
                        <a:t>/</a:t>
                      </a:r>
                      <a:r>
                        <a:rPr kumimoji="0" lang="en-US" sz="1200" b="0" i="0" u="none" strike="noStrike" cap="none" normalizeH="0" baseline="0" dirty="0" smtClean="0">
                          <a:ln>
                            <a:noFill/>
                          </a:ln>
                          <a:solidFill>
                            <a:srgbClr val="CCFFFF"/>
                          </a:solidFill>
                          <a:effectLst/>
                          <a:latin typeface="Arial Narrow" pitchFamily="34" charset="0"/>
                          <a:cs typeface="Times New Roman" pitchFamily="18" charset="0"/>
                        </a:rPr>
                        <a:t>24 h</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CCFFFF"/>
                          </a:solidFill>
                          <a:effectLst/>
                          <a:latin typeface="Arial Narrow" pitchFamily="34" charset="0"/>
                          <a:cs typeface="Times New Roman" pitchFamily="18" charset="0"/>
                        </a:rPr>
                        <a:t>Р</a:t>
                      </a:r>
                      <a:r>
                        <a:rPr kumimoji="0" lang="en-US" sz="1200" b="0" i="0" u="none" strike="noStrike" cap="none" normalizeH="0" baseline="-25000" dirty="0" smtClean="0">
                          <a:ln>
                            <a:noFill/>
                          </a:ln>
                          <a:solidFill>
                            <a:srgbClr val="CCFFFF"/>
                          </a:solidFill>
                          <a:effectLst/>
                          <a:latin typeface="Arial Narrow" pitchFamily="34" charset="0"/>
                          <a:cs typeface="Times New Roman" pitchFamily="18" charset="0"/>
                        </a:rPr>
                        <a:t>IN</a:t>
                      </a:r>
                      <a:r>
                        <a:rPr kumimoji="0" lang="ru-RU" sz="1200" b="0" i="0" u="none" strike="noStrike" cap="none" normalizeH="0" baseline="0" dirty="0" smtClean="0">
                          <a:ln>
                            <a:noFill/>
                          </a:ln>
                          <a:solidFill>
                            <a:srgbClr val="CCFFFF"/>
                          </a:solidFill>
                          <a:effectLst/>
                          <a:latin typeface="Arial Narrow" pitchFamily="34" charset="0"/>
                          <a:cs typeface="Times New Roman" pitchFamily="18" charset="0"/>
                        </a:rPr>
                        <a:t>,</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CCFFFF"/>
                          </a:solidFill>
                          <a:effectLst/>
                          <a:latin typeface="Arial Narrow" pitchFamily="34" charset="0"/>
                          <a:cs typeface="Times New Roman" pitchFamily="18" charset="0"/>
                        </a:rPr>
                        <a:t>MPa</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CCFFFF"/>
                          </a:solidFill>
                          <a:effectLst/>
                          <a:latin typeface="Arial Narrow" pitchFamily="34" charset="0"/>
                          <a:cs typeface="Times New Roman" pitchFamily="18" charset="0"/>
                        </a:rPr>
                        <a:t>Р</a:t>
                      </a:r>
                      <a:r>
                        <a:rPr kumimoji="0" lang="en-US" sz="1200" b="0" i="0" u="none" strike="noStrike" cap="none" normalizeH="0" baseline="-25000" dirty="0" smtClean="0">
                          <a:ln>
                            <a:noFill/>
                          </a:ln>
                          <a:solidFill>
                            <a:srgbClr val="CCFFFF"/>
                          </a:solidFill>
                          <a:effectLst/>
                          <a:latin typeface="Arial Narrow" pitchFamily="34" charset="0"/>
                          <a:cs typeface="Times New Roman" pitchFamily="18" charset="0"/>
                        </a:rPr>
                        <a:t>OUT</a:t>
                      </a:r>
                      <a:r>
                        <a:rPr kumimoji="0" lang="ru-RU" sz="1200" b="0" i="0" u="none" strike="noStrike" cap="none" normalizeH="0" baseline="0" dirty="0" smtClean="0">
                          <a:ln>
                            <a:noFill/>
                          </a:ln>
                          <a:solidFill>
                            <a:srgbClr val="CCFFFF"/>
                          </a:solidFill>
                          <a:effectLst/>
                          <a:latin typeface="Arial Narrow" pitchFamily="34" charset="0"/>
                          <a:cs typeface="Times New Roman" pitchFamily="18" charset="0"/>
                        </a:rPr>
                        <a:t>,</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CCFFFF"/>
                          </a:solidFill>
                          <a:effectLst/>
                          <a:latin typeface="Arial Narrow" pitchFamily="34" charset="0"/>
                          <a:cs typeface="Times New Roman" pitchFamily="18" charset="0"/>
                        </a:rPr>
                        <a:t>MPa</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CCFFFF"/>
                        </a:solidFill>
                        <a:effectLst/>
                        <a:latin typeface="Arial Narrow"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CCFFFF"/>
                          </a:solidFill>
                          <a:effectLst/>
                          <a:latin typeface="Arial Narrow" pitchFamily="34" charset="0"/>
                          <a:cs typeface="Times New Roman" pitchFamily="18" charset="0"/>
                        </a:rPr>
                        <a:t>D</a:t>
                      </a:r>
                      <a:r>
                        <a:rPr kumimoji="0" lang="en-US" sz="1200" b="0" i="0" u="none" strike="noStrike" cap="none" normalizeH="0" baseline="0" dirty="0" smtClean="0">
                          <a:ln>
                            <a:noFill/>
                          </a:ln>
                          <a:solidFill>
                            <a:srgbClr val="CCFFFF"/>
                          </a:solidFill>
                          <a:effectLst/>
                          <a:latin typeface="Arial Narrow" pitchFamily="34" charset="0"/>
                          <a:cs typeface="Times New Roman" pitchFamily="18" charset="0"/>
                        </a:rPr>
                        <a:t>N </a:t>
                      </a:r>
                      <a:r>
                        <a:rPr kumimoji="0" lang="en-US" sz="1200" b="0" i="0" u="none" strike="noStrike" cap="none" normalizeH="0" baseline="-25000" dirty="0" smtClean="0">
                          <a:ln>
                            <a:noFill/>
                          </a:ln>
                          <a:solidFill>
                            <a:srgbClr val="CCFFFF"/>
                          </a:solidFill>
                          <a:effectLst/>
                          <a:latin typeface="Arial Narrow" pitchFamily="34" charset="0"/>
                          <a:cs typeface="Times New Roman" pitchFamily="18" charset="0"/>
                        </a:rPr>
                        <a:t>IN</a:t>
                      </a:r>
                      <a:r>
                        <a:rPr kumimoji="0" lang="ru-RU" sz="1200" b="0" i="0" u="none" strike="noStrike" cap="none" normalizeH="0" baseline="0" dirty="0" smtClean="0">
                          <a:ln>
                            <a:noFill/>
                          </a:ln>
                          <a:solidFill>
                            <a:srgbClr val="CCFFFF"/>
                          </a:solidFill>
                          <a:effectLst/>
                          <a:latin typeface="Arial Narrow" pitchFamily="34" charset="0"/>
                          <a:cs typeface="Times New Roman" pitchFamily="18" charset="0"/>
                        </a:rPr>
                        <a:t>,</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CFFFF"/>
                          </a:solidFill>
                          <a:effectLst/>
                          <a:latin typeface="Arial Narrow" pitchFamily="34" charset="0"/>
                          <a:cs typeface="Times New Roman" pitchFamily="18" charset="0"/>
                        </a:rPr>
                        <a:t>mm</a:t>
                      </a:r>
                      <a:endParaRPr kumimoji="0" lang="uk-UA" sz="1200" b="0" i="0" u="none" strike="noStrike" cap="none" normalizeH="0" baseline="0" dirty="0" smtClean="0">
                        <a:ln>
                          <a:noFill/>
                        </a:ln>
                        <a:solidFill>
                          <a:srgbClr val="CCFFFF"/>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CCFFFF"/>
                        </a:solidFill>
                        <a:effectLst/>
                        <a:latin typeface="Arial Narrow"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CCFFFF"/>
                          </a:solidFill>
                          <a:effectLst/>
                          <a:latin typeface="Arial Narrow" pitchFamily="34" charset="0"/>
                          <a:cs typeface="Times New Roman" pitchFamily="18" charset="0"/>
                        </a:rPr>
                        <a:t>D</a:t>
                      </a:r>
                      <a:r>
                        <a:rPr kumimoji="0" lang="en-US" sz="1200" b="0" i="0" u="none" strike="noStrike" cap="none" normalizeH="0" baseline="0" dirty="0" smtClean="0">
                          <a:ln>
                            <a:noFill/>
                          </a:ln>
                          <a:solidFill>
                            <a:srgbClr val="CCFFFF"/>
                          </a:solidFill>
                          <a:effectLst/>
                          <a:latin typeface="Arial Narrow" pitchFamily="34" charset="0"/>
                          <a:cs typeface="Times New Roman" pitchFamily="18" charset="0"/>
                        </a:rPr>
                        <a:t>N</a:t>
                      </a:r>
                      <a:r>
                        <a:rPr kumimoji="0" lang="ru-RU" sz="1200" b="0" i="0" u="none" strike="noStrike" cap="none" normalizeH="0" baseline="0" dirty="0" smtClean="0">
                          <a:ln>
                            <a:noFill/>
                          </a:ln>
                          <a:solidFill>
                            <a:srgbClr val="CCFFFF"/>
                          </a:solidFill>
                          <a:effectLst/>
                          <a:latin typeface="Arial Narrow" pitchFamily="34" charset="0"/>
                          <a:cs typeface="Times New Roman" pitchFamily="18" charset="0"/>
                        </a:rPr>
                        <a:t> </a:t>
                      </a:r>
                      <a:r>
                        <a:rPr kumimoji="0" lang="en-US" sz="1200" b="0" i="0" u="none" strike="noStrike" cap="none" normalizeH="0" baseline="-25000" dirty="0" smtClean="0">
                          <a:ln>
                            <a:noFill/>
                          </a:ln>
                          <a:solidFill>
                            <a:srgbClr val="CCFFFF"/>
                          </a:solidFill>
                          <a:effectLst/>
                          <a:latin typeface="Arial Narrow" pitchFamily="34" charset="0"/>
                          <a:cs typeface="Times New Roman" pitchFamily="18" charset="0"/>
                        </a:rPr>
                        <a:t>OUT</a:t>
                      </a:r>
                      <a:r>
                        <a:rPr kumimoji="0" lang="ru-RU" sz="1200" b="0" i="0" u="none" strike="noStrike" cap="none" normalizeH="0" baseline="0" dirty="0" smtClean="0">
                          <a:ln>
                            <a:noFill/>
                          </a:ln>
                          <a:solidFill>
                            <a:srgbClr val="CCFFFF"/>
                          </a:solidFill>
                          <a:effectLst/>
                          <a:latin typeface="Arial Narrow" pitchFamily="34" charset="0"/>
                          <a:cs typeface="Times New Roman" pitchFamily="18" charset="0"/>
                        </a:rPr>
                        <a:t>,</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CFFFF"/>
                          </a:solidFill>
                          <a:effectLst/>
                          <a:latin typeface="Arial Narrow" pitchFamily="34" charset="0"/>
                          <a:cs typeface="Times New Roman" pitchFamily="18" charset="0"/>
                        </a:rPr>
                        <a:t>mm</a:t>
                      </a:r>
                      <a:endParaRPr kumimoji="0" lang="uk-UA" sz="1200" b="0" i="0" u="none" strike="noStrike" cap="none" normalizeH="0" baseline="0" dirty="0" smtClean="0">
                        <a:ln>
                          <a:noFill/>
                        </a:ln>
                        <a:solidFill>
                          <a:srgbClr val="CCFFFF"/>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CFFFF"/>
                          </a:solidFill>
                          <a:effectLst/>
                          <a:latin typeface="Arial Narrow" pitchFamily="34" charset="0"/>
                          <a:cs typeface="Times New Roman" pitchFamily="18" charset="0"/>
                        </a:rPr>
                        <a:t>Reducer availability</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99CC"/>
                    </a:solidFill>
                  </a:tcPr>
                </a:tc>
              </a:tr>
              <a:tr h="220663">
                <a:tc gridSpan="1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cs typeface="Times New Roman" pitchFamily="18" charset="0"/>
                        </a:rPr>
                        <a:t>High pressure UTDU</a:t>
                      </a:r>
                      <a:endParaRPr kumimoji="0" lang="uk-UA" sz="1200" b="1"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850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UMG “</a:t>
                      </a:r>
                      <a:r>
                        <a:rPr kumimoji="0" lang="en-US" sz="1200" b="0" i="0" u="none" strike="noStrike" cap="none" normalizeH="0" baseline="0" dirty="0" err="1" smtClean="0">
                          <a:ln>
                            <a:noFill/>
                          </a:ln>
                          <a:solidFill>
                            <a:schemeClr val="tx1"/>
                          </a:solidFill>
                          <a:effectLst/>
                          <a:latin typeface="Arial Narrow" pitchFamily="34" charset="0"/>
                          <a:cs typeface="Times New Roman" pitchFamily="18" charset="0"/>
                        </a:rPr>
                        <a:t>Kharkovtransgaz</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 Subsidiary Company of “</a:t>
                      </a:r>
                      <a:r>
                        <a:rPr kumimoji="0" lang="en-US" sz="1200" b="0" i="0" u="none" strike="noStrike" cap="none" normalizeH="0" baseline="0" dirty="0" err="1" smtClean="0">
                          <a:ln>
                            <a:noFill/>
                          </a:ln>
                          <a:solidFill>
                            <a:schemeClr val="tx1"/>
                          </a:solidFill>
                          <a:effectLst/>
                          <a:latin typeface="Arial Narrow" pitchFamily="34" charset="0"/>
                          <a:cs typeface="Times New Roman" pitchFamily="18" charset="0"/>
                        </a:rPr>
                        <a:t>Ukrtransgaz</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 </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GDS</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-7 </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of Dnepropetrovsk LP UMG</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1991</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200" b="0" i="0" u="none" strike="noStrike" cap="none" normalizeH="0" baseline="0" dirty="0" smtClean="0">
                        <a:ln>
                          <a:noFill/>
                        </a:ln>
                        <a:solidFill>
                          <a:schemeClr val="tx1"/>
                        </a:solidFill>
                        <a:effectLst/>
                        <a:latin typeface="Arial"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Ukraine</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1</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2500</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4</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5</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2</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15</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1</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0</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300</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400</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no</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GDS</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 </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Severodonetsk city</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2008</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10729</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Ukraine</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1</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4000</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4</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2-5</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9</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3</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27÷4</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5</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1</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1÷1</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4</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300</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400</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yes</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GDS</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 </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Zaporozhye city</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2013</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Ukraine</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1</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4000</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4</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2-5</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9</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3</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27÷4</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5</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1</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1÷1</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4</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300</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400</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yes</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GDS</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 </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Stariy Oskol city</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2013</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Russian Federation</a:t>
                      </a:r>
                      <a:endParaRPr kumimoji="0" lang="ru-RU"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1</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4000</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Arial Narrow" pitchFamily="34" charset="0"/>
                          <a:cs typeface="Times New Roman" pitchFamily="18" charset="0"/>
                        </a:rPr>
                        <a:t>3</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uk-UA" sz="1200" b="0" i="0" u="none" strike="noStrike" cap="none" normalizeH="0" baseline="0" smtClean="0">
                          <a:ln>
                            <a:noFill/>
                          </a:ln>
                          <a:solidFill>
                            <a:schemeClr val="tx1"/>
                          </a:solidFill>
                          <a:effectLst/>
                          <a:latin typeface="Arial Narrow" pitchFamily="34" charset="0"/>
                          <a:cs typeface="Times New Roman" pitchFamily="18" charset="0"/>
                        </a:rPr>
                        <a:t>6÷3</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uk-UA" sz="1200" b="0" i="0" u="none" strike="noStrike" cap="none" normalizeH="0" baseline="0" smtClean="0">
                          <a:ln>
                            <a:noFill/>
                          </a:ln>
                          <a:solidFill>
                            <a:schemeClr val="tx1"/>
                          </a:solidFill>
                          <a:effectLst/>
                          <a:latin typeface="Arial Narrow" pitchFamily="34" charset="0"/>
                          <a:cs typeface="Times New Roman" pitchFamily="18" charset="0"/>
                        </a:rPr>
                        <a:t>84</a:t>
                      </a: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Arial Narrow" pitchFamily="34" charset="0"/>
                          <a:cs typeface="Times New Roman" pitchFamily="18" charset="0"/>
                        </a:rPr>
                        <a:t>4</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uk-UA" sz="1200" b="0" i="0" u="none" strike="noStrike" cap="none" normalizeH="0" baseline="0" smtClean="0">
                          <a:ln>
                            <a:noFill/>
                          </a:ln>
                          <a:solidFill>
                            <a:schemeClr val="tx1"/>
                          </a:solidFill>
                          <a:effectLst/>
                          <a:latin typeface="Arial Narrow" pitchFamily="34" charset="0"/>
                          <a:cs typeface="Times New Roman" pitchFamily="18" charset="0"/>
                        </a:rPr>
                        <a:t>1÷4</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uk-UA" sz="1200" b="0" i="0" u="none" strike="noStrike" cap="none" normalizeH="0" baseline="0" smtClean="0">
                          <a:ln>
                            <a:noFill/>
                          </a:ln>
                          <a:solidFill>
                            <a:schemeClr val="tx1"/>
                          </a:solidFill>
                          <a:effectLst/>
                          <a:latin typeface="Arial Narrow" pitchFamily="34" charset="0"/>
                          <a:cs typeface="Times New Roman" pitchFamily="18" charset="0"/>
                        </a:rPr>
                        <a:t>6</a:t>
                      </a: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Arial Narrow" pitchFamily="34" charset="0"/>
                          <a:cs typeface="Times New Roman" pitchFamily="18" charset="0"/>
                        </a:rPr>
                        <a:t>1</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a:t>
                      </a:r>
                      <a:r>
                        <a:rPr kumimoji="0" lang="uk-UA" sz="1200" b="0" i="0" u="none" strike="noStrike" cap="none" normalizeH="0" baseline="0" dirty="0" smtClean="0">
                          <a:ln>
                            <a:noFill/>
                          </a:ln>
                          <a:solidFill>
                            <a:schemeClr val="tx1"/>
                          </a:solidFill>
                          <a:effectLst/>
                          <a:latin typeface="Arial Narrow" pitchFamily="34" charset="0"/>
                          <a:cs typeface="Times New Roman" pitchFamily="18" charset="0"/>
                        </a:rPr>
                        <a:t>3÷1</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a:t>
                      </a:r>
                      <a:r>
                        <a:rPr kumimoji="0" lang="uk-UA" sz="1200" b="0" i="0" u="none" strike="noStrike" cap="none" normalizeH="0" baseline="0" dirty="0" smtClean="0">
                          <a:ln>
                            <a:noFill/>
                          </a:ln>
                          <a:solidFill>
                            <a:schemeClr val="tx1"/>
                          </a:solidFill>
                          <a:effectLst/>
                          <a:latin typeface="Arial Narrow" pitchFamily="34" charset="0"/>
                          <a:cs typeface="Times New Roman" pitchFamily="18" charset="0"/>
                        </a:rPr>
                        <a:t>4</a:t>
                      </a: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300</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500</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no</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GPU “Poltavagazdobycha”</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 </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“Solokha”</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 </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gas station</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2009</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10411</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Ukraine</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1</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2500</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3</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0÷5</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5</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5</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0÷5</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5</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2</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7÷3</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5</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200</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300</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no</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20663">
                <a:tc gridSpan="1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cs typeface="Times New Roman" pitchFamily="18" charset="0"/>
                        </a:rPr>
                        <a:t>Low pressure UTDU</a:t>
                      </a:r>
                      <a:endParaRPr kumimoji="0" lang="uk-UA" sz="1200" b="1"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22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Minsk</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Arial Narrow" pitchFamily="34" charset="0"/>
                          <a:cs typeface="Times New Roman" pitchFamily="18" charset="0"/>
                        </a:rPr>
                        <a:t>heat</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 </a:t>
                      </a:r>
                      <a:r>
                        <a:rPr kumimoji="0" lang="ru-RU" sz="1200" b="0" i="0" u="none" strike="noStrike" cap="none" normalizeH="0" baseline="0" dirty="0" err="1" smtClean="0">
                          <a:ln>
                            <a:noFill/>
                          </a:ln>
                          <a:solidFill>
                            <a:schemeClr val="tx1"/>
                          </a:solidFill>
                          <a:effectLst/>
                          <a:latin typeface="Arial Narrow" pitchFamily="34" charset="0"/>
                          <a:cs typeface="Times New Roman" pitchFamily="18" charset="0"/>
                        </a:rPr>
                        <a:t>power</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 plant-4 </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2005</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18265</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Belarus</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2</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2500</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2</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4</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0</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9</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0</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3</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400</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700</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no</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GDP,</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 </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Novolukoml town</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2006</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18170</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Belarus</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1</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2500</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2</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4</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0</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9</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0</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3</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400</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700</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no</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Gomel</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 heat power plant-</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2</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2008</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6639</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Belarus</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1</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4000</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2</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6</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1</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2</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0</a:t>
                      </a:r>
                      <a:r>
                        <a:rPr kumimoji="0" lang="en-US" sz="1200" b="0" i="0" u="none" strike="noStrike" cap="none" normalizeH="0" baseline="0" smtClean="0">
                          <a:ln>
                            <a:noFill/>
                          </a:ln>
                          <a:solidFill>
                            <a:schemeClr val="tx1"/>
                          </a:solidFill>
                          <a:effectLst/>
                          <a:latin typeface="Arial Narrow" pitchFamily="34" charset="0"/>
                          <a:cs typeface="Times New Roman" pitchFamily="18" charset="0"/>
                        </a:rPr>
                        <a:t>.</a:t>
                      </a:r>
                      <a:r>
                        <a:rPr kumimoji="0" lang="ru-RU" sz="1200" b="0" i="0" u="none" strike="noStrike" cap="none" normalizeH="0" baseline="0" smtClean="0">
                          <a:ln>
                            <a:noFill/>
                          </a:ln>
                          <a:solidFill>
                            <a:schemeClr val="tx1"/>
                          </a:solidFill>
                          <a:effectLst/>
                          <a:latin typeface="Arial Narrow" pitchFamily="34" charset="0"/>
                          <a:cs typeface="Times New Roman" pitchFamily="18" charset="0"/>
                        </a:rPr>
                        <a:t>2</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Narrow" pitchFamily="34" charset="0"/>
                          <a:cs typeface="Times New Roman" pitchFamily="18" charset="0"/>
                        </a:rPr>
                        <a:t>500</a:t>
                      </a:r>
                      <a:endParaRPr kumimoji="0" lang="uk-UA" sz="1200" b="0" i="0" u="none" strike="noStrike" cap="none" normalizeH="0" baseline="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Narrow" pitchFamily="34" charset="0"/>
                          <a:cs typeface="Times New Roman" pitchFamily="18" charset="0"/>
                        </a:rPr>
                        <a:t>800</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yes</a:t>
                      </a:r>
                      <a:endParaRPr kumimoji="0" lang="uk-UA" sz="1200" b="0" i="0" u="none" strike="noStrike" cap="none" normalizeH="0" baseline="0" dirty="0" smtClean="0">
                        <a:ln>
                          <a:noFill/>
                        </a:ln>
                        <a:solidFill>
                          <a:schemeClr val="tx1"/>
                        </a:solidFill>
                        <a:effectLst/>
                        <a:latin typeface="Arial Narrow" pitchFamily="34" charset="0"/>
                        <a:cs typeface="Times New Roman" pitchFamily="18" charset="0"/>
                      </a:endParaRPr>
                    </a:p>
                  </a:txBody>
                  <a:tcPr marL="65617" marR="65617"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Рисунок 7" descr="Технологическая схкма.png"/>
          <p:cNvPicPr>
            <a:picLocks noChangeAspect="1"/>
          </p:cNvPicPr>
          <p:nvPr/>
        </p:nvPicPr>
        <p:blipFill>
          <a:blip r:embed="rId3" cstate="print"/>
          <a:srcRect/>
          <a:stretch>
            <a:fillRect/>
          </a:stretch>
        </p:blipFill>
        <p:spPr bwMode="auto">
          <a:xfrm>
            <a:off x="539750" y="842963"/>
            <a:ext cx="8064500" cy="5781675"/>
          </a:xfrm>
          <a:prstGeom prst="rect">
            <a:avLst/>
          </a:prstGeom>
          <a:noFill/>
          <a:ln w="9525">
            <a:noFill/>
            <a:miter lim="800000"/>
            <a:headEnd/>
            <a:tailEnd/>
          </a:ln>
        </p:spPr>
      </p:pic>
      <p:sp>
        <p:nvSpPr>
          <p:cNvPr id="149506" name="Text Box 2"/>
          <p:cNvSpPr txBox="1">
            <a:spLocks noChangeArrowheads="1"/>
          </p:cNvSpPr>
          <p:nvPr/>
        </p:nvSpPr>
        <p:spPr bwMode="auto">
          <a:xfrm>
            <a:off x="0" y="458788"/>
            <a:ext cx="9144000" cy="708025"/>
          </a:xfrm>
          <a:prstGeom prst="rect">
            <a:avLst/>
          </a:prstGeom>
          <a:noFill/>
          <a:ln w="9525">
            <a:noFill/>
            <a:miter lim="800000"/>
            <a:headEnd/>
            <a:tailEnd/>
          </a:ln>
        </p:spPr>
        <p:txBody>
          <a:bodyPr>
            <a:spAutoFit/>
          </a:bodyPr>
          <a:lstStyle/>
          <a:p>
            <a:pPr marL="457200" indent="-457200" algn="ctr"/>
            <a:r>
              <a:rPr lang="en-US" sz="2000" b="1" dirty="0">
                <a:solidFill>
                  <a:srgbClr val="003399"/>
                </a:solidFill>
              </a:rPr>
              <a:t>UTDU</a:t>
            </a:r>
            <a:r>
              <a:rPr lang="ru-RU" sz="2000" b="1" dirty="0">
                <a:solidFill>
                  <a:srgbClr val="003399"/>
                </a:solidFill>
              </a:rPr>
              <a:t>-4000  </a:t>
            </a:r>
            <a:r>
              <a:rPr lang="en-US" sz="2000" b="1" dirty="0">
                <a:solidFill>
                  <a:srgbClr val="003399"/>
                </a:solidFill>
              </a:rPr>
              <a:t>INTEGRATED FORM</a:t>
            </a:r>
            <a:r>
              <a:rPr lang="ru-RU" sz="2000" b="1" dirty="0">
                <a:solidFill>
                  <a:srgbClr val="003399"/>
                </a:solidFill>
              </a:rPr>
              <a:t>, </a:t>
            </a:r>
            <a:endParaRPr lang="en-US" sz="2000" b="1" dirty="0">
              <a:solidFill>
                <a:srgbClr val="003399"/>
              </a:solidFill>
            </a:endParaRPr>
          </a:p>
          <a:p>
            <a:pPr marL="457200" indent="-457200" algn="ctr"/>
            <a:r>
              <a:rPr lang="en-US" sz="2000" b="1" dirty="0">
                <a:solidFill>
                  <a:srgbClr val="003399"/>
                </a:solidFill>
              </a:rPr>
              <a:t>DRY GAS SEALS</a:t>
            </a:r>
            <a:endParaRPr lang="ru-RU" sz="2000" b="1" dirty="0">
              <a:solidFill>
                <a:srgbClr val="003399"/>
              </a:solidFill>
            </a:endParaRPr>
          </a:p>
        </p:txBody>
      </p:sp>
      <p:sp>
        <p:nvSpPr>
          <p:cNvPr id="149507" name="Text Box 5"/>
          <p:cNvSpPr txBox="1">
            <a:spLocks noChangeArrowheads="1"/>
          </p:cNvSpPr>
          <p:nvPr/>
        </p:nvSpPr>
        <p:spPr bwMode="auto">
          <a:xfrm>
            <a:off x="1185863" y="1055688"/>
            <a:ext cx="411162" cy="161925"/>
          </a:xfrm>
          <a:prstGeom prst="rect">
            <a:avLst/>
          </a:prstGeom>
          <a:solidFill>
            <a:schemeClr val="bg1"/>
          </a:solidFill>
          <a:ln w="9525">
            <a:solidFill>
              <a:schemeClr val="bg1"/>
            </a:solidFill>
            <a:miter lim="800000"/>
            <a:headEnd/>
            <a:tailEnd/>
          </a:ln>
        </p:spPr>
        <p:txBody>
          <a:bodyPr lIns="0" tIns="0" rIns="0" bIns="0">
            <a:spAutoFit/>
          </a:bodyPr>
          <a:lstStyle/>
          <a:p>
            <a:pPr algn="r">
              <a:spcBef>
                <a:spcPct val="50000"/>
              </a:spcBef>
            </a:pPr>
            <a:r>
              <a:rPr lang="en-US" sz="500"/>
              <a:t>Metering valve</a:t>
            </a:r>
            <a:endParaRPr lang="ru-RU" sz="500"/>
          </a:p>
        </p:txBody>
      </p:sp>
      <p:sp>
        <p:nvSpPr>
          <p:cNvPr id="149508" name="Text Box 6"/>
          <p:cNvSpPr txBox="1">
            <a:spLocks noChangeArrowheads="1"/>
          </p:cNvSpPr>
          <p:nvPr/>
        </p:nvSpPr>
        <p:spPr bwMode="auto">
          <a:xfrm>
            <a:off x="520700" y="1135063"/>
            <a:ext cx="682625" cy="857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N2 (Displacement gas)</a:t>
            </a:r>
            <a:endParaRPr lang="ru-RU" sz="500"/>
          </a:p>
        </p:txBody>
      </p:sp>
      <p:sp>
        <p:nvSpPr>
          <p:cNvPr id="149509" name="Text Box 7"/>
          <p:cNvSpPr txBox="1">
            <a:spLocks noChangeArrowheads="1"/>
          </p:cNvSpPr>
          <p:nvPr/>
        </p:nvSpPr>
        <p:spPr bwMode="auto">
          <a:xfrm>
            <a:off x="1979613" y="908050"/>
            <a:ext cx="720725" cy="2762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Gas heater without the intermediary heat carrier</a:t>
            </a:r>
          </a:p>
          <a:p>
            <a:pPr>
              <a:spcBef>
                <a:spcPct val="50000"/>
              </a:spcBef>
            </a:pPr>
            <a:endParaRPr lang="ru-RU" sz="500"/>
          </a:p>
        </p:txBody>
      </p:sp>
      <p:sp>
        <p:nvSpPr>
          <p:cNvPr id="149510" name="Text Box 8"/>
          <p:cNvSpPr txBox="1">
            <a:spLocks noChangeArrowheads="1"/>
          </p:cNvSpPr>
          <p:nvPr/>
        </p:nvSpPr>
        <p:spPr bwMode="auto">
          <a:xfrm>
            <a:off x="2916238" y="1246188"/>
            <a:ext cx="682625" cy="857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Shut off valve</a:t>
            </a:r>
            <a:endParaRPr lang="ru-RU" sz="500"/>
          </a:p>
        </p:txBody>
      </p:sp>
      <p:sp>
        <p:nvSpPr>
          <p:cNvPr id="149511" name="Text Box 9"/>
          <p:cNvSpPr txBox="1">
            <a:spLocks noChangeArrowheads="1"/>
          </p:cNvSpPr>
          <p:nvPr/>
        </p:nvSpPr>
        <p:spPr bwMode="auto">
          <a:xfrm>
            <a:off x="3203575" y="2168525"/>
            <a:ext cx="285750" cy="69850"/>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400"/>
              <a:t>Expander 1</a:t>
            </a:r>
            <a:endParaRPr lang="ru-RU" sz="400"/>
          </a:p>
        </p:txBody>
      </p:sp>
      <p:sp>
        <p:nvSpPr>
          <p:cNvPr id="149512" name="Text Box 10"/>
          <p:cNvSpPr txBox="1">
            <a:spLocks noChangeArrowheads="1"/>
          </p:cNvSpPr>
          <p:nvPr/>
        </p:nvSpPr>
        <p:spPr bwMode="auto">
          <a:xfrm>
            <a:off x="2411413" y="2097088"/>
            <a:ext cx="360362" cy="190500"/>
          </a:xfrm>
          <a:prstGeom prst="rect">
            <a:avLst/>
          </a:prstGeom>
          <a:solidFill>
            <a:schemeClr val="bg1"/>
          </a:solidFill>
          <a:ln w="9525">
            <a:solidFill>
              <a:schemeClr val="tx1"/>
            </a:solidFill>
            <a:miter lim="800000"/>
            <a:headEnd/>
            <a:tailEnd/>
          </a:ln>
        </p:spPr>
        <p:txBody>
          <a:bodyPr lIns="0" tIns="0" rIns="0" bIns="0">
            <a:spAutoFit/>
          </a:bodyPr>
          <a:lstStyle/>
          <a:p>
            <a:pPr algn="ctr">
              <a:spcBef>
                <a:spcPct val="50000"/>
              </a:spcBef>
            </a:pPr>
            <a:r>
              <a:rPr lang="en-US" sz="400" b="1"/>
              <a:t>air-preparation unit</a:t>
            </a:r>
            <a:endParaRPr lang="ru-RU" sz="400" b="1"/>
          </a:p>
        </p:txBody>
      </p:sp>
      <p:sp>
        <p:nvSpPr>
          <p:cNvPr id="149513" name="Text Box 11"/>
          <p:cNvSpPr txBox="1">
            <a:spLocks noChangeArrowheads="1"/>
          </p:cNvSpPr>
          <p:nvPr/>
        </p:nvSpPr>
        <p:spPr bwMode="auto">
          <a:xfrm>
            <a:off x="2408238" y="2725738"/>
            <a:ext cx="215900" cy="69850"/>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400"/>
              <a:t>filter</a:t>
            </a:r>
            <a:endParaRPr lang="ru-RU" sz="400"/>
          </a:p>
        </p:txBody>
      </p:sp>
      <p:sp>
        <p:nvSpPr>
          <p:cNvPr id="149514" name="Text Box 12"/>
          <p:cNvSpPr txBox="1">
            <a:spLocks noChangeArrowheads="1"/>
          </p:cNvSpPr>
          <p:nvPr/>
        </p:nvSpPr>
        <p:spPr bwMode="auto">
          <a:xfrm>
            <a:off x="2084388" y="3455988"/>
            <a:ext cx="368300" cy="19367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600"/>
              <a:t>Bypass valve</a:t>
            </a:r>
            <a:endParaRPr lang="ru-RU" sz="600"/>
          </a:p>
        </p:txBody>
      </p:sp>
      <p:sp>
        <p:nvSpPr>
          <p:cNvPr id="149515" name="Text Box 13"/>
          <p:cNvSpPr txBox="1">
            <a:spLocks noChangeArrowheads="1"/>
          </p:cNvSpPr>
          <p:nvPr/>
        </p:nvSpPr>
        <p:spPr bwMode="auto">
          <a:xfrm>
            <a:off x="3132138" y="3919538"/>
            <a:ext cx="285750" cy="69850"/>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400"/>
              <a:t>Expander 2</a:t>
            </a:r>
            <a:endParaRPr lang="ru-RU" sz="400"/>
          </a:p>
        </p:txBody>
      </p:sp>
      <p:sp>
        <p:nvSpPr>
          <p:cNvPr id="149516" name="Text Box 14"/>
          <p:cNvSpPr txBox="1">
            <a:spLocks noChangeArrowheads="1"/>
          </p:cNvSpPr>
          <p:nvPr/>
        </p:nvSpPr>
        <p:spPr bwMode="auto">
          <a:xfrm>
            <a:off x="949325" y="1320800"/>
            <a:ext cx="333375" cy="69850"/>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400"/>
              <a:t>Valve Kn1</a:t>
            </a:r>
            <a:endParaRPr lang="ru-RU" sz="400"/>
          </a:p>
        </p:txBody>
      </p:sp>
      <p:sp>
        <p:nvSpPr>
          <p:cNvPr id="149517" name="Text Box 15"/>
          <p:cNvSpPr txBox="1">
            <a:spLocks noChangeArrowheads="1"/>
          </p:cNvSpPr>
          <p:nvPr/>
        </p:nvSpPr>
        <p:spPr bwMode="auto">
          <a:xfrm>
            <a:off x="1404938" y="4313238"/>
            <a:ext cx="333375" cy="69850"/>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400"/>
              <a:t>Valve Kn2</a:t>
            </a:r>
            <a:endParaRPr lang="ru-RU" sz="400"/>
          </a:p>
        </p:txBody>
      </p:sp>
      <p:sp>
        <p:nvSpPr>
          <p:cNvPr id="149518" name="Text Box 16"/>
          <p:cNvSpPr txBox="1">
            <a:spLocks noChangeArrowheads="1"/>
          </p:cNvSpPr>
          <p:nvPr/>
        </p:nvSpPr>
        <p:spPr bwMode="auto">
          <a:xfrm>
            <a:off x="2049463" y="4094163"/>
            <a:ext cx="333375" cy="190500"/>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400"/>
              <a:t>Cooling water heat exchanger</a:t>
            </a:r>
            <a:endParaRPr lang="ru-RU" sz="400"/>
          </a:p>
        </p:txBody>
      </p:sp>
      <p:sp>
        <p:nvSpPr>
          <p:cNvPr id="149519" name="Text Box 17"/>
          <p:cNvSpPr txBox="1">
            <a:spLocks noChangeArrowheads="1"/>
          </p:cNvSpPr>
          <p:nvPr/>
        </p:nvSpPr>
        <p:spPr bwMode="auto">
          <a:xfrm>
            <a:off x="971550" y="5810250"/>
            <a:ext cx="517525" cy="857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Circulating</a:t>
            </a:r>
            <a:endParaRPr lang="ru-RU" sz="500"/>
          </a:p>
        </p:txBody>
      </p:sp>
      <p:sp>
        <p:nvSpPr>
          <p:cNvPr id="149520" name="Text Box 18"/>
          <p:cNvSpPr txBox="1">
            <a:spLocks noChangeArrowheads="1"/>
          </p:cNvSpPr>
          <p:nvPr/>
        </p:nvSpPr>
        <p:spPr bwMode="auto">
          <a:xfrm>
            <a:off x="1027113" y="5891213"/>
            <a:ext cx="171450" cy="857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pump</a:t>
            </a:r>
            <a:endParaRPr lang="ru-RU" sz="500"/>
          </a:p>
        </p:txBody>
      </p:sp>
      <p:sp>
        <p:nvSpPr>
          <p:cNvPr id="149521" name="Text Box 19"/>
          <p:cNvSpPr txBox="1">
            <a:spLocks noChangeArrowheads="1"/>
          </p:cNvSpPr>
          <p:nvPr/>
        </p:nvSpPr>
        <p:spPr bwMode="auto">
          <a:xfrm>
            <a:off x="1754188" y="5805488"/>
            <a:ext cx="517525" cy="857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Circulating</a:t>
            </a:r>
            <a:endParaRPr lang="ru-RU" sz="500"/>
          </a:p>
        </p:txBody>
      </p:sp>
      <p:sp>
        <p:nvSpPr>
          <p:cNvPr id="149522" name="Text Box 20"/>
          <p:cNvSpPr txBox="1">
            <a:spLocks noChangeArrowheads="1"/>
          </p:cNvSpPr>
          <p:nvPr/>
        </p:nvSpPr>
        <p:spPr bwMode="auto">
          <a:xfrm>
            <a:off x="2092325" y="5895975"/>
            <a:ext cx="171450" cy="857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pump</a:t>
            </a:r>
            <a:endParaRPr lang="ru-RU" sz="500"/>
          </a:p>
        </p:txBody>
      </p:sp>
      <p:sp>
        <p:nvSpPr>
          <p:cNvPr id="149523" name="Text Box 21"/>
          <p:cNvSpPr txBox="1">
            <a:spLocks noChangeArrowheads="1"/>
          </p:cNvSpPr>
          <p:nvPr/>
        </p:nvSpPr>
        <p:spPr bwMode="auto">
          <a:xfrm>
            <a:off x="4605338" y="3213100"/>
            <a:ext cx="323850" cy="19367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600"/>
              <a:t>Main oil pump</a:t>
            </a:r>
            <a:endParaRPr lang="ru-RU" sz="600"/>
          </a:p>
        </p:txBody>
      </p:sp>
      <p:sp>
        <p:nvSpPr>
          <p:cNvPr id="149524" name="Text Box 22"/>
          <p:cNvSpPr txBox="1">
            <a:spLocks noChangeArrowheads="1"/>
          </p:cNvSpPr>
          <p:nvPr/>
        </p:nvSpPr>
        <p:spPr bwMode="auto">
          <a:xfrm>
            <a:off x="5467350" y="2828925"/>
            <a:ext cx="390525" cy="69850"/>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400"/>
              <a:t>Transmission</a:t>
            </a:r>
            <a:endParaRPr lang="ru-RU" sz="400"/>
          </a:p>
        </p:txBody>
      </p:sp>
      <p:sp>
        <p:nvSpPr>
          <p:cNvPr id="149525" name="Text Box 23"/>
          <p:cNvSpPr txBox="1">
            <a:spLocks noChangeArrowheads="1"/>
          </p:cNvSpPr>
          <p:nvPr/>
        </p:nvSpPr>
        <p:spPr bwMode="auto">
          <a:xfrm rot="10800000">
            <a:off x="4260850" y="4514850"/>
            <a:ext cx="254000" cy="469900"/>
          </a:xfrm>
          <a:prstGeom prst="rect">
            <a:avLst/>
          </a:prstGeom>
          <a:solidFill>
            <a:schemeClr val="bg1"/>
          </a:solidFill>
          <a:ln w="9525">
            <a:solidFill>
              <a:schemeClr val="bg1"/>
            </a:solidFill>
            <a:miter lim="800000"/>
            <a:headEnd/>
            <a:tailEnd/>
          </a:ln>
        </p:spPr>
        <p:txBody>
          <a:bodyPr vert="eaVert" lIns="0" tIns="0" rIns="0" bIns="0" anchor="b" anchorCtr="1">
            <a:spAutoFit/>
          </a:bodyPr>
          <a:lstStyle/>
          <a:p>
            <a:pPr>
              <a:spcBef>
                <a:spcPct val="50000"/>
              </a:spcBef>
            </a:pPr>
            <a:r>
              <a:rPr lang="en-US" sz="800"/>
              <a:t>Oil </a:t>
            </a:r>
            <a:br>
              <a:rPr lang="en-US" sz="800"/>
            </a:br>
            <a:r>
              <a:rPr lang="en-US" sz="800"/>
              <a:t>return</a:t>
            </a:r>
            <a:endParaRPr lang="ru-RU" sz="800"/>
          </a:p>
        </p:txBody>
      </p:sp>
      <p:sp>
        <p:nvSpPr>
          <p:cNvPr id="149526" name="Text Box 24"/>
          <p:cNvSpPr txBox="1">
            <a:spLocks noChangeArrowheads="1"/>
          </p:cNvSpPr>
          <p:nvPr/>
        </p:nvSpPr>
        <p:spPr bwMode="auto">
          <a:xfrm>
            <a:off x="4824413" y="5037138"/>
            <a:ext cx="384175" cy="19367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600"/>
              <a:t>Auxiliary oil pump</a:t>
            </a:r>
            <a:endParaRPr lang="ru-RU" sz="600"/>
          </a:p>
        </p:txBody>
      </p:sp>
      <p:sp>
        <p:nvSpPr>
          <p:cNvPr id="149527" name="Text Box 25"/>
          <p:cNvSpPr txBox="1">
            <a:spLocks noChangeArrowheads="1"/>
          </p:cNvSpPr>
          <p:nvPr/>
        </p:nvSpPr>
        <p:spPr bwMode="auto">
          <a:xfrm>
            <a:off x="5665788" y="4995863"/>
            <a:ext cx="854075" cy="857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Safety valve</a:t>
            </a:r>
            <a:endParaRPr lang="ru-RU" sz="500"/>
          </a:p>
        </p:txBody>
      </p:sp>
      <p:sp>
        <p:nvSpPr>
          <p:cNvPr id="149528" name="Text Box 26"/>
          <p:cNvSpPr txBox="1">
            <a:spLocks noChangeArrowheads="1"/>
          </p:cNvSpPr>
          <p:nvPr/>
        </p:nvSpPr>
        <p:spPr bwMode="auto">
          <a:xfrm>
            <a:off x="5270500" y="4181475"/>
            <a:ext cx="511175" cy="2000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Supporting gas</a:t>
            </a:r>
          </a:p>
          <a:p>
            <a:pPr>
              <a:spcBef>
                <a:spcPct val="50000"/>
              </a:spcBef>
            </a:pPr>
            <a:r>
              <a:rPr lang="en-US" sz="500"/>
              <a:t>(cleaning gas)</a:t>
            </a:r>
            <a:endParaRPr lang="ru-RU" sz="500"/>
          </a:p>
        </p:txBody>
      </p:sp>
      <p:sp>
        <p:nvSpPr>
          <p:cNvPr id="149529" name="Text Box 27"/>
          <p:cNvSpPr txBox="1">
            <a:spLocks noChangeArrowheads="1"/>
          </p:cNvSpPr>
          <p:nvPr/>
        </p:nvSpPr>
        <p:spPr bwMode="auto">
          <a:xfrm>
            <a:off x="6097588" y="4335463"/>
            <a:ext cx="511175" cy="161925"/>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500"/>
              <a:t>Overload relief valve</a:t>
            </a:r>
            <a:endParaRPr lang="ru-RU" sz="500"/>
          </a:p>
        </p:txBody>
      </p:sp>
      <p:sp>
        <p:nvSpPr>
          <p:cNvPr id="149530" name="Text Box 28"/>
          <p:cNvSpPr txBox="1">
            <a:spLocks noChangeArrowheads="1"/>
          </p:cNvSpPr>
          <p:nvPr/>
        </p:nvSpPr>
        <p:spPr bwMode="auto">
          <a:xfrm>
            <a:off x="6884988" y="4732338"/>
            <a:ext cx="339725" cy="2000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Oil </a:t>
            </a:r>
          </a:p>
          <a:p>
            <a:pPr>
              <a:spcBef>
                <a:spcPct val="50000"/>
              </a:spcBef>
            </a:pPr>
            <a:r>
              <a:rPr lang="en-US" sz="500"/>
              <a:t>filters</a:t>
            </a:r>
            <a:endParaRPr lang="ru-RU" sz="500"/>
          </a:p>
        </p:txBody>
      </p:sp>
      <p:sp>
        <p:nvSpPr>
          <p:cNvPr id="149531" name="Text Box 29"/>
          <p:cNvSpPr txBox="1">
            <a:spLocks noChangeArrowheads="1"/>
          </p:cNvSpPr>
          <p:nvPr/>
        </p:nvSpPr>
        <p:spPr bwMode="auto">
          <a:xfrm>
            <a:off x="7481888" y="3913188"/>
            <a:ext cx="511175" cy="857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Water</a:t>
            </a:r>
            <a:endParaRPr lang="ru-RU" sz="500"/>
          </a:p>
        </p:txBody>
      </p:sp>
      <p:sp>
        <p:nvSpPr>
          <p:cNvPr id="149532" name="Text Box 30"/>
          <p:cNvSpPr txBox="1">
            <a:spLocks noChangeArrowheads="1"/>
          </p:cNvSpPr>
          <p:nvPr/>
        </p:nvSpPr>
        <p:spPr bwMode="auto">
          <a:xfrm>
            <a:off x="6789738" y="5405438"/>
            <a:ext cx="450850" cy="2381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Temperature control</a:t>
            </a:r>
            <a:br>
              <a:rPr lang="en-US" sz="500"/>
            </a:br>
            <a:r>
              <a:rPr lang="en-US" sz="500"/>
              <a:t>valve</a:t>
            </a:r>
            <a:endParaRPr lang="ru-RU" sz="500"/>
          </a:p>
        </p:txBody>
      </p:sp>
      <p:sp>
        <p:nvSpPr>
          <p:cNvPr id="149533" name="Text Box 31"/>
          <p:cNvSpPr txBox="1">
            <a:spLocks noChangeArrowheads="1"/>
          </p:cNvSpPr>
          <p:nvPr/>
        </p:nvSpPr>
        <p:spPr bwMode="auto">
          <a:xfrm>
            <a:off x="5065713" y="5773738"/>
            <a:ext cx="644525" cy="857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Expander oil tank</a:t>
            </a:r>
            <a:endParaRPr lang="ru-RU" sz="500"/>
          </a:p>
        </p:txBody>
      </p:sp>
      <p:sp>
        <p:nvSpPr>
          <p:cNvPr id="149534" name="Text Box 32"/>
          <p:cNvSpPr txBox="1">
            <a:spLocks noChangeArrowheads="1"/>
          </p:cNvSpPr>
          <p:nvPr/>
        </p:nvSpPr>
        <p:spPr bwMode="auto">
          <a:xfrm>
            <a:off x="5859463" y="5916613"/>
            <a:ext cx="390525" cy="857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Oil</a:t>
            </a:r>
            <a:endParaRPr lang="ru-RU" sz="500"/>
          </a:p>
        </p:txBody>
      </p:sp>
      <p:sp>
        <p:nvSpPr>
          <p:cNvPr id="149535" name="Text Box 33"/>
          <p:cNvSpPr txBox="1">
            <a:spLocks noChangeArrowheads="1"/>
          </p:cNvSpPr>
          <p:nvPr/>
        </p:nvSpPr>
        <p:spPr bwMode="auto">
          <a:xfrm>
            <a:off x="5849938" y="6008688"/>
            <a:ext cx="234950" cy="857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cooler</a:t>
            </a:r>
            <a:endParaRPr lang="ru-RU" sz="500"/>
          </a:p>
        </p:txBody>
      </p:sp>
      <p:sp>
        <p:nvSpPr>
          <p:cNvPr id="149536" name="Text Box 34"/>
          <p:cNvSpPr txBox="1">
            <a:spLocks noChangeArrowheads="1"/>
          </p:cNvSpPr>
          <p:nvPr/>
        </p:nvSpPr>
        <p:spPr bwMode="auto">
          <a:xfrm>
            <a:off x="6200775" y="2355850"/>
            <a:ext cx="339725" cy="161925"/>
          </a:xfrm>
          <a:prstGeom prst="rect">
            <a:avLst/>
          </a:prstGeom>
          <a:solidFill>
            <a:schemeClr val="bg1"/>
          </a:solidFill>
          <a:ln w="9525">
            <a:solidFill>
              <a:schemeClr val="bg1"/>
            </a:solidFill>
            <a:miter lim="800000"/>
            <a:headEnd/>
            <a:tailEnd/>
          </a:ln>
        </p:spPr>
        <p:txBody>
          <a:bodyPr lIns="0" tIns="0" rIns="0" bIns="0">
            <a:spAutoFit/>
          </a:bodyPr>
          <a:lstStyle/>
          <a:p>
            <a:pPr algn="r">
              <a:spcBef>
                <a:spcPct val="50000"/>
              </a:spcBef>
            </a:pPr>
            <a:r>
              <a:rPr lang="en-US" sz="500"/>
              <a:t>Oil</a:t>
            </a:r>
            <a:br>
              <a:rPr lang="en-US" sz="500"/>
            </a:br>
            <a:r>
              <a:rPr lang="en-US" sz="500"/>
              <a:t> filters</a:t>
            </a:r>
            <a:endParaRPr lang="ru-RU" sz="500"/>
          </a:p>
        </p:txBody>
      </p:sp>
      <p:sp>
        <p:nvSpPr>
          <p:cNvPr id="149537" name="Text Box 36"/>
          <p:cNvSpPr txBox="1">
            <a:spLocks noChangeArrowheads="1"/>
          </p:cNvSpPr>
          <p:nvPr/>
        </p:nvSpPr>
        <p:spPr bwMode="auto">
          <a:xfrm>
            <a:off x="7054850" y="2111375"/>
            <a:ext cx="511175" cy="161925"/>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500"/>
              <a:t>Oil </a:t>
            </a:r>
            <a:br>
              <a:rPr lang="en-US" sz="500"/>
            </a:br>
            <a:r>
              <a:rPr lang="en-US" sz="500"/>
              <a:t>cooler</a:t>
            </a:r>
            <a:endParaRPr lang="ru-RU" sz="500"/>
          </a:p>
        </p:txBody>
      </p:sp>
      <p:sp>
        <p:nvSpPr>
          <p:cNvPr id="149538" name="Text Box 37"/>
          <p:cNvSpPr txBox="1">
            <a:spLocks noChangeArrowheads="1"/>
          </p:cNvSpPr>
          <p:nvPr/>
        </p:nvSpPr>
        <p:spPr bwMode="auto">
          <a:xfrm>
            <a:off x="7483475" y="3000375"/>
            <a:ext cx="819150" cy="857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Generator oil tank</a:t>
            </a:r>
            <a:endParaRPr lang="ru-RU" sz="500"/>
          </a:p>
        </p:txBody>
      </p:sp>
      <p:sp>
        <p:nvSpPr>
          <p:cNvPr id="149539" name="Text Box 38"/>
          <p:cNvSpPr txBox="1">
            <a:spLocks noChangeArrowheads="1"/>
          </p:cNvSpPr>
          <p:nvPr/>
        </p:nvSpPr>
        <p:spPr bwMode="auto">
          <a:xfrm>
            <a:off x="7489825" y="2432050"/>
            <a:ext cx="311150" cy="1619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Oil </a:t>
            </a:r>
            <a:br>
              <a:rPr lang="en-US" sz="500"/>
            </a:br>
            <a:r>
              <a:rPr lang="en-US" sz="500"/>
              <a:t>pump</a:t>
            </a:r>
            <a:endParaRPr lang="ru-RU" sz="500"/>
          </a:p>
        </p:txBody>
      </p:sp>
      <p:sp>
        <p:nvSpPr>
          <p:cNvPr id="149540" name="Text Box 39"/>
          <p:cNvSpPr txBox="1">
            <a:spLocks noChangeArrowheads="1"/>
          </p:cNvSpPr>
          <p:nvPr/>
        </p:nvSpPr>
        <p:spPr bwMode="auto">
          <a:xfrm>
            <a:off x="8059738" y="2427288"/>
            <a:ext cx="311150" cy="1619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Oil </a:t>
            </a:r>
            <a:br>
              <a:rPr lang="en-US" sz="500"/>
            </a:br>
            <a:r>
              <a:rPr lang="en-US" sz="500"/>
              <a:t>pump</a:t>
            </a:r>
            <a:endParaRPr lang="ru-RU" sz="500"/>
          </a:p>
        </p:txBody>
      </p:sp>
      <p:sp>
        <p:nvSpPr>
          <p:cNvPr id="149541" name="Text Box 40"/>
          <p:cNvSpPr txBox="1">
            <a:spLocks noChangeArrowheads="1"/>
          </p:cNvSpPr>
          <p:nvPr/>
        </p:nvSpPr>
        <p:spPr bwMode="auto">
          <a:xfrm>
            <a:off x="6429375" y="2711450"/>
            <a:ext cx="311150" cy="857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Generator</a:t>
            </a:r>
            <a:endParaRPr lang="ru-RU" sz="500"/>
          </a:p>
        </p:txBody>
      </p:sp>
      <p:sp>
        <p:nvSpPr>
          <p:cNvPr id="149542" name="Text Box 41"/>
          <p:cNvSpPr txBox="1">
            <a:spLocks noChangeArrowheads="1"/>
          </p:cNvSpPr>
          <p:nvPr/>
        </p:nvSpPr>
        <p:spPr bwMode="auto">
          <a:xfrm>
            <a:off x="3451225" y="5656263"/>
            <a:ext cx="644525" cy="857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Oil heater</a:t>
            </a:r>
            <a:endParaRPr lang="ru-RU" sz="500"/>
          </a:p>
        </p:txBody>
      </p:sp>
      <p:sp>
        <p:nvSpPr>
          <p:cNvPr id="149543" name="Text Box 42"/>
          <p:cNvSpPr txBox="1">
            <a:spLocks noChangeArrowheads="1"/>
          </p:cNvSpPr>
          <p:nvPr/>
        </p:nvSpPr>
        <p:spPr bwMode="auto">
          <a:xfrm>
            <a:off x="830263" y="6196013"/>
            <a:ext cx="647700" cy="161925"/>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500"/>
              <a:t>Supporting </a:t>
            </a:r>
            <a:r>
              <a:rPr lang="ru-RU" sz="500"/>
              <a:t>reserve tank</a:t>
            </a:r>
            <a:r>
              <a:rPr lang="en-US" sz="500"/>
              <a:t> with water</a:t>
            </a:r>
            <a:endParaRPr lang="ru-RU" sz="500"/>
          </a:p>
        </p:txBody>
      </p:sp>
    </p:spTree>
  </p:cSld>
  <p:clrMapOvr>
    <a:masterClrMapping/>
  </p:clrMapOvr>
  <p:transition>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1907" name="Picture 3" descr="uuuu+_"/>
          <p:cNvPicPr>
            <a:picLocks noChangeAspect="1" noChangeArrowheads="1"/>
          </p:cNvPicPr>
          <p:nvPr/>
        </p:nvPicPr>
        <p:blipFill>
          <a:blip r:embed="rId3" cstate="print"/>
          <a:srcRect/>
          <a:stretch>
            <a:fillRect/>
          </a:stretch>
        </p:blipFill>
        <p:spPr bwMode="auto">
          <a:xfrm>
            <a:off x="755650" y="1125538"/>
            <a:ext cx="7646988" cy="5397500"/>
          </a:xfrm>
          <a:prstGeom prst="rect">
            <a:avLst/>
          </a:prstGeom>
          <a:noFill/>
          <a:ln w="12700" algn="ctr">
            <a:solidFill>
              <a:srgbClr val="EAEAEA"/>
            </a:solidFill>
            <a:miter lim="800000"/>
            <a:headEnd/>
            <a:tailEnd/>
          </a:ln>
          <a:effectLst>
            <a:outerShdw dist="107763" dir="2700000" algn="ctr" rotWithShape="0">
              <a:srgbClr val="C0C0C0">
                <a:alpha val="50000"/>
              </a:srgbClr>
            </a:outerShdw>
          </a:effectLst>
        </p:spPr>
      </p:pic>
      <p:sp>
        <p:nvSpPr>
          <p:cNvPr id="4" name="Text Box 2"/>
          <p:cNvSpPr txBox="1">
            <a:spLocks noChangeArrowheads="1"/>
          </p:cNvSpPr>
          <p:nvPr/>
        </p:nvSpPr>
        <p:spPr bwMode="auto">
          <a:xfrm>
            <a:off x="0" y="458788"/>
            <a:ext cx="9144000" cy="708025"/>
          </a:xfrm>
          <a:prstGeom prst="rect">
            <a:avLst/>
          </a:prstGeom>
          <a:noFill/>
          <a:ln w="9525">
            <a:noFill/>
            <a:miter lim="800000"/>
            <a:headEnd/>
            <a:tailEnd/>
          </a:ln>
        </p:spPr>
        <p:txBody>
          <a:bodyPr>
            <a:spAutoFit/>
          </a:bodyPr>
          <a:lstStyle/>
          <a:p>
            <a:pPr marL="457200" indent="-457200" algn="ctr"/>
            <a:r>
              <a:rPr lang="en-US" sz="2000" b="1" dirty="0">
                <a:solidFill>
                  <a:srgbClr val="003399"/>
                </a:solidFill>
              </a:rPr>
              <a:t>UTDU</a:t>
            </a:r>
            <a:r>
              <a:rPr lang="ru-RU" sz="2000" b="1" dirty="0">
                <a:solidFill>
                  <a:srgbClr val="003399"/>
                </a:solidFill>
              </a:rPr>
              <a:t>-4000  </a:t>
            </a:r>
            <a:r>
              <a:rPr lang="en-US" sz="2000" b="1" dirty="0">
                <a:solidFill>
                  <a:srgbClr val="003399"/>
                </a:solidFill>
              </a:rPr>
              <a:t>INTEGRATED FORM</a:t>
            </a:r>
            <a:r>
              <a:rPr lang="ru-RU" sz="2000" b="1" dirty="0">
                <a:solidFill>
                  <a:srgbClr val="003399"/>
                </a:solidFill>
              </a:rPr>
              <a:t>, </a:t>
            </a:r>
            <a:endParaRPr lang="en-US" sz="2000" b="1" dirty="0">
              <a:solidFill>
                <a:srgbClr val="003399"/>
              </a:solidFill>
            </a:endParaRPr>
          </a:p>
          <a:p>
            <a:pPr marL="457200" indent="-457200" algn="ctr"/>
            <a:r>
              <a:rPr lang="en-US" sz="2000" b="1" dirty="0">
                <a:solidFill>
                  <a:srgbClr val="003399"/>
                </a:solidFill>
              </a:rPr>
              <a:t>DRY GAS </a:t>
            </a:r>
            <a:r>
              <a:rPr lang="en-US" sz="2000" b="1" dirty="0" smtClean="0">
                <a:solidFill>
                  <a:srgbClr val="003399"/>
                </a:solidFill>
              </a:rPr>
              <a:t>SEALS (DRAWING)</a:t>
            </a:r>
            <a:endParaRPr lang="ru-RU" sz="2000" b="1" dirty="0">
              <a:solidFill>
                <a:srgbClr val="003399"/>
              </a:solidFill>
            </a:endParaRPr>
          </a:p>
        </p:txBody>
      </p:sp>
    </p:spTree>
  </p:cSld>
  <p:clrMapOvr>
    <a:masterClrMapping/>
  </p:clrMapOvr>
  <p:transition>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243716" name="Picture 4" descr="uuuu++"/>
          <p:cNvPicPr>
            <a:picLocks noChangeAspect="1" noChangeArrowheads="1"/>
          </p:cNvPicPr>
          <p:nvPr/>
        </p:nvPicPr>
        <p:blipFill>
          <a:blip r:embed="rId4" cstate="print"/>
          <a:srcRect/>
          <a:stretch>
            <a:fillRect/>
          </a:stretch>
        </p:blipFill>
        <p:spPr bwMode="auto">
          <a:xfrm>
            <a:off x="933450" y="1081088"/>
            <a:ext cx="7277100" cy="5399087"/>
          </a:xfrm>
          <a:prstGeom prst="rect">
            <a:avLst/>
          </a:prstGeom>
          <a:ln>
            <a:noFill/>
          </a:ln>
          <a:effectLst>
            <a:outerShdw blurRad="292100" dist="139700" dir="2700000" algn="tl" rotWithShape="0">
              <a:srgbClr val="333333">
                <a:alpha val="65000"/>
              </a:srgbClr>
            </a:outerShdw>
          </a:effectLst>
        </p:spPr>
      </p:pic>
      <p:sp>
        <p:nvSpPr>
          <p:cNvPr id="4" name="Text Box 2"/>
          <p:cNvSpPr txBox="1">
            <a:spLocks noChangeArrowheads="1"/>
          </p:cNvSpPr>
          <p:nvPr/>
        </p:nvSpPr>
        <p:spPr bwMode="auto">
          <a:xfrm>
            <a:off x="0" y="458788"/>
            <a:ext cx="9144000" cy="708025"/>
          </a:xfrm>
          <a:prstGeom prst="rect">
            <a:avLst/>
          </a:prstGeom>
          <a:noFill/>
          <a:ln w="9525">
            <a:noFill/>
            <a:miter lim="800000"/>
            <a:headEnd/>
            <a:tailEnd/>
          </a:ln>
        </p:spPr>
        <p:txBody>
          <a:bodyPr>
            <a:spAutoFit/>
          </a:bodyPr>
          <a:lstStyle/>
          <a:p>
            <a:pPr marL="457200" indent="-457200" algn="ctr"/>
            <a:r>
              <a:rPr lang="en-US" sz="2000" b="1" dirty="0">
                <a:solidFill>
                  <a:srgbClr val="003399"/>
                </a:solidFill>
              </a:rPr>
              <a:t>UTDU</a:t>
            </a:r>
            <a:r>
              <a:rPr lang="ru-RU" sz="2000" b="1" dirty="0">
                <a:solidFill>
                  <a:srgbClr val="003399"/>
                </a:solidFill>
              </a:rPr>
              <a:t>-4000  </a:t>
            </a:r>
            <a:r>
              <a:rPr lang="en-US" sz="2000" b="1" dirty="0">
                <a:solidFill>
                  <a:srgbClr val="003399"/>
                </a:solidFill>
              </a:rPr>
              <a:t>INTEGRATED FORM</a:t>
            </a:r>
            <a:r>
              <a:rPr lang="ru-RU" sz="2000" b="1" dirty="0">
                <a:solidFill>
                  <a:srgbClr val="003399"/>
                </a:solidFill>
              </a:rPr>
              <a:t>, </a:t>
            </a:r>
            <a:endParaRPr lang="en-US" sz="2000" b="1" dirty="0">
              <a:solidFill>
                <a:srgbClr val="003399"/>
              </a:solidFill>
            </a:endParaRPr>
          </a:p>
          <a:p>
            <a:pPr marL="457200" indent="-457200" algn="ctr"/>
            <a:r>
              <a:rPr lang="en-US" sz="2000" b="1" dirty="0">
                <a:solidFill>
                  <a:srgbClr val="003399"/>
                </a:solidFill>
              </a:rPr>
              <a:t>DRY GAS SEALS</a:t>
            </a:r>
            <a:endParaRPr lang="ru-RU" sz="2000" b="1" dirty="0">
              <a:solidFill>
                <a:srgbClr val="003399"/>
              </a:solidFill>
            </a:endParaRPr>
          </a:p>
        </p:txBody>
      </p:sp>
    </p:spTree>
  </p:cSld>
  <p:clrMapOvr>
    <a:overrideClrMapping bg1="lt1" tx1="dk1" bg2="lt2" tx2="dk2" accent1="accent1" accent2="accent2" accent3="accent3" accent4="accent4" accent5="accent5" accent6="accent6" hlink="hlink" folHlink="folHlink"/>
  </p:clrMapOvr>
  <p:transition>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64" name="Picture 4" descr="uuuu+++"/>
          <p:cNvPicPr>
            <a:picLocks noChangeAspect="1" noChangeArrowheads="1"/>
          </p:cNvPicPr>
          <p:nvPr/>
        </p:nvPicPr>
        <p:blipFill>
          <a:blip r:embed="rId3" cstate="print"/>
          <a:srcRect/>
          <a:stretch>
            <a:fillRect/>
          </a:stretch>
        </p:blipFill>
        <p:spPr bwMode="auto">
          <a:xfrm>
            <a:off x="933450" y="1079500"/>
            <a:ext cx="7277100" cy="5399088"/>
          </a:xfrm>
          <a:prstGeom prst="rect">
            <a:avLst/>
          </a:prstGeom>
          <a:ln>
            <a:noFill/>
          </a:ln>
          <a:effectLst>
            <a:outerShdw blurRad="292100" dist="139700" dir="2700000" algn="tl" rotWithShape="0">
              <a:srgbClr val="333333">
                <a:alpha val="65000"/>
              </a:srgbClr>
            </a:outerShdw>
          </a:effectLst>
        </p:spPr>
      </p:pic>
      <p:sp>
        <p:nvSpPr>
          <p:cNvPr id="4" name="Text Box 2"/>
          <p:cNvSpPr txBox="1">
            <a:spLocks noChangeArrowheads="1"/>
          </p:cNvSpPr>
          <p:nvPr/>
        </p:nvSpPr>
        <p:spPr bwMode="auto">
          <a:xfrm>
            <a:off x="0" y="458788"/>
            <a:ext cx="9144000" cy="708025"/>
          </a:xfrm>
          <a:prstGeom prst="rect">
            <a:avLst/>
          </a:prstGeom>
          <a:noFill/>
          <a:ln w="9525">
            <a:noFill/>
            <a:miter lim="800000"/>
            <a:headEnd/>
            <a:tailEnd/>
          </a:ln>
        </p:spPr>
        <p:txBody>
          <a:bodyPr>
            <a:spAutoFit/>
          </a:bodyPr>
          <a:lstStyle/>
          <a:p>
            <a:pPr marL="457200" indent="-457200" algn="ctr"/>
            <a:r>
              <a:rPr lang="en-US" sz="2000" b="1" dirty="0">
                <a:solidFill>
                  <a:srgbClr val="003399"/>
                </a:solidFill>
              </a:rPr>
              <a:t>UTDU</a:t>
            </a:r>
            <a:r>
              <a:rPr lang="ru-RU" sz="2000" b="1" dirty="0">
                <a:solidFill>
                  <a:srgbClr val="003399"/>
                </a:solidFill>
              </a:rPr>
              <a:t>-4000  </a:t>
            </a:r>
            <a:r>
              <a:rPr lang="en-US" sz="2000" b="1" dirty="0">
                <a:solidFill>
                  <a:srgbClr val="003399"/>
                </a:solidFill>
              </a:rPr>
              <a:t>INTEGRATED FORM</a:t>
            </a:r>
            <a:r>
              <a:rPr lang="ru-RU" sz="2000" b="1" dirty="0">
                <a:solidFill>
                  <a:srgbClr val="003399"/>
                </a:solidFill>
              </a:rPr>
              <a:t>, </a:t>
            </a:r>
            <a:endParaRPr lang="en-US" sz="2000" b="1" dirty="0">
              <a:solidFill>
                <a:srgbClr val="003399"/>
              </a:solidFill>
            </a:endParaRPr>
          </a:p>
          <a:p>
            <a:pPr marL="457200" indent="-457200" algn="ctr"/>
            <a:r>
              <a:rPr lang="en-US" sz="2000" b="1" dirty="0">
                <a:solidFill>
                  <a:srgbClr val="003399"/>
                </a:solidFill>
              </a:rPr>
              <a:t>DRY GAS SEALS</a:t>
            </a:r>
            <a:endParaRPr lang="ru-RU" sz="2000" b="1" dirty="0">
              <a:solidFill>
                <a:srgbClr val="003399"/>
              </a:solidFill>
            </a:endParaRPr>
          </a:p>
        </p:txBody>
      </p:sp>
    </p:spTree>
  </p:cSld>
  <p:clrMapOvr>
    <a:masterClrMapping/>
  </p:clrMapOvr>
  <p:transition>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7812" name="Picture 4" descr="uuuu++++++"/>
          <p:cNvPicPr>
            <a:picLocks noChangeAspect="1" noChangeArrowheads="1"/>
          </p:cNvPicPr>
          <p:nvPr/>
        </p:nvPicPr>
        <p:blipFill>
          <a:blip r:embed="rId3" cstate="print"/>
          <a:srcRect/>
          <a:stretch>
            <a:fillRect/>
          </a:stretch>
        </p:blipFill>
        <p:spPr bwMode="auto">
          <a:xfrm>
            <a:off x="933450" y="1058863"/>
            <a:ext cx="7277100" cy="5399087"/>
          </a:xfrm>
          <a:prstGeom prst="rect">
            <a:avLst/>
          </a:prstGeom>
          <a:ln>
            <a:noFill/>
          </a:ln>
          <a:effectLst>
            <a:outerShdw blurRad="292100" dist="139700" dir="2700000" algn="tl" rotWithShape="0">
              <a:srgbClr val="333333">
                <a:alpha val="65000"/>
              </a:srgbClr>
            </a:outerShdw>
          </a:effectLst>
        </p:spPr>
      </p:pic>
      <p:sp>
        <p:nvSpPr>
          <p:cNvPr id="4" name="Text Box 2"/>
          <p:cNvSpPr txBox="1">
            <a:spLocks noChangeArrowheads="1"/>
          </p:cNvSpPr>
          <p:nvPr/>
        </p:nvSpPr>
        <p:spPr bwMode="auto">
          <a:xfrm>
            <a:off x="0" y="458788"/>
            <a:ext cx="9144000" cy="708025"/>
          </a:xfrm>
          <a:prstGeom prst="rect">
            <a:avLst/>
          </a:prstGeom>
          <a:noFill/>
          <a:ln w="9525">
            <a:noFill/>
            <a:miter lim="800000"/>
            <a:headEnd/>
            <a:tailEnd/>
          </a:ln>
        </p:spPr>
        <p:txBody>
          <a:bodyPr>
            <a:spAutoFit/>
          </a:bodyPr>
          <a:lstStyle/>
          <a:p>
            <a:pPr marL="457200" indent="-457200" algn="ctr"/>
            <a:r>
              <a:rPr lang="en-US" sz="2000" b="1" dirty="0">
                <a:solidFill>
                  <a:srgbClr val="003399"/>
                </a:solidFill>
              </a:rPr>
              <a:t>UTDU</a:t>
            </a:r>
            <a:r>
              <a:rPr lang="ru-RU" sz="2000" b="1" dirty="0">
                <a:solidFill>
                  <a:srgbClr val="003399"/>
                </a:solidFill>
              </a:rPr>
              <a:t>-4000  </a:t>
            </a:r>
            <a:r>
              <a:rPr lang="en-US" sz="2000" b="1" dirty="0">
                <a:solidFill>
                  <a:srgbClr val="003399"/>
                </a:solidFill>
              </a:rPr>
              <a:t>INTEGRATED FORM</a:t>
            </a:r>
            <a:r>
              <a:rPr lang="ru-RU" sz="2000" b="1" dirty="0">
                <a:solidFill>
                  <a:srgbClr val="003399"/>
                </a:solidFill>
              </a:rPr>
              <a:t>, </a:t>
            </a:r>
            <a:endParaRPr lang="en-US" sz="2000" b="1" dirty="0">
              <a:solidFill>
                <a:srgbClr val="003399"/>
              </a:solidFill>
            </a:endParaRPr>
          </a:p>
          <a:p>
            <a:pPr marL="457200" indent="-457200" algn="ctr"/>
            <a:r>
              <a:rPr lang="en-US" sz="2000" b="1" dirty="0">
                <a:solidFill>
                  <a:srgbClr val="003399"/>
                </a:solidFill>
              </a:rPr>
              <a:t>DRY GAS SEALS</a:t>
            </a:r>
            <a:endParaRPr lang="ru-RU" sz="2000" b="1" dirty="0">
              <a:solidFill>
                <a:srgbClr val="003399"/>
              </a:solidFill>
            </a:endParaRPr>
          </a:p>
        </p:txBody>
      </p:sp>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body" idx="1"/>
          </p:nvPr>
        </p:nvSpPr>
        <p:spPr bwMode="auto">
          <a:xfrm>
            <a:off x="190500" y="884238"/>
            <a:ext cx="8763000" cy="503237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algn="ctr">
              <a:lnSpc>
                <a:spcPct val="135000"/>
              </a:lnSpc>
              <a:buFontTx/>
              <a:buNone/>
            </a:pPr>
            <a:r>
              <a:rPr lang="en-US" sz="2000" b="1" smtClean="0">
                <a:solidFill>
                  <a:srgbClr val="000099"/>
                </a:solidFill>
              </a:rPr>
              <a:t>Why it is profitable to use turboexpanders</a:t>
            </a:r>
            <a:br>
              <a:rPr lang="en-US" sz="2000" b="1" smtClean="0">
                <a:solidFill>
                  <a:srgbClr val="000099"/>
                </a:solidFill>
              </a:rPr>
            </a:br>
            <a:r>
              <a:rPr lang="en-US" sz="2000" b="1" smtClean="0">
                <a:solidFill>
                  <a:srgbClr val="000099"/>
                </a:solidFill>
              </a:rPr>
              <a:t> at gas distribution points</a:t>
            </a:r>
          </a:p>
          <a:p>
            <a:pPr algn="ctr">
              <a:lnSpc>
                <a:spcPct val="135000"/>
              </a:lnSpc>
              <a:buFontTx/>
              <a:buNone/>
            </a:pPr>
            <a:endParaRPr lang="en-US" sz="2000" smtClean="0">
              <a:solidFill>
                <a:srgbClr val="3366FF"/>
              </a:solidFill>
            </a:endParaRPr>
          </a:p>
          <a:p>
            <a:pPr algn="just">
              <a:lnSpc>
                <a:spcPct val="135000"/>
              </a:lnSpc>
            </a:pPr>
            <a:r>
              <a:rPr lang="en-US" sz="2000" smtClean="0">
                <a:solidFill>
                  <a:srgbClr val="3366FF"/>
                </a:solidFill>
              </a:rPr>
              <a:t>Gas in в main pipelines flows at </a:t>
            </a:r>
            <a:r>
              <a:rPr lang="en-US" sz="2000" b="1" u="sng" smtClean="0">
                <a:solidFill>
                  <a:srgbClr val="FF0000"/>
                </a:solidFill>
              </a:rPr>
              <a:t>high pressure</a:t>
            </a:r>
            <a:r>
              <a:rPr lang="en-US" sz="2000" smtClean="0">
                <a:solidFill>
                  <a:srgbClr val="3366FF"/>
                </a:solidFill>
              </a:rPr>
              <a:t> to decrease loss by friction. Gas in industry and in household is used at </a:t>
            </a:r>
            <a:r>
              <a:rPr lang="en-US" sz="2000" b="1" u="sng" smtClean="0">
                <a:solidFill>
                  <a:srgbClr val="FF0000"/>
                </a:solidFill>
              </a:rPr>
              <a:t>very low pressure</a:t>
            </a:r>
            <a:r>
              <a:rPr lang="en-US" sz="2000" smtClean="0">
                <a:solidFill>
                  <a:srgbClr val="3366FF"/>
                </a:solidFill>
              </a:rPr>
              <a:t>. The compressed gas energy potential, accumulated in the high pressure pipeline, is irrevocably lost with pressure decrease at gas distribution stations. </a:t>
            </a:r>
          </a:p>
          <a:p>
            <a:pPr algn="just">
              <a:lnSpc>
                <a:spcPct val="135000"/>
              </a:lnSpc>
            </a:pPr>
            <a:r>
              <a:rPr lang="en-US" sz="2000" b="1" smtClean="0">
                <a:solidFill>
                  <a:srgbClr val="008000"/>
                </a:solidFill>
              </a:rPr>
              <a:t>If pressure is reduced with the help of the turboexpander, this energy potential can be transformed into the</a:t>
            </a:r>
            <a:r>
              <a:rPr lang="en-US" sz="2000" smtClean="0">
                <a:solidFill>
                  <a:srgbClr val="339966"/>
                </a:solidFill>
              </a:rPr>
              <a:t> </a:t>
            </a:r>
            <a:r>
              <a:rPr lang="en-US" sz="2000" b="1" u="sng" smtClean="0">
                <a:solidFill>
                  <a:srgbClr val="FF0000"/>
                </a:solidFill>
              </a:rPr>
              <a:t>electric power</a:t>
            </a:r>
            <a:endParaRPr lang="en-US" sz="1800" b="1" smtClean="0"/>
          </a:p>
          <a:p>
            <a:pPr algn="just">
              <a:lnSpc>
                <a:spcPct val="80000"/>
              </a:lnSpc>
            </a:pPr>
            <a:endParaRPr lang="en-US" sz="2000" b="1" smtClean="0"/>
          </a:p>
        </p:txBody>
      </p:sp>
    </p:spTree>
  </p:cSld>
  <p:clrMapOvr>
    <a:masterClrMapping/>
  </p:clrMapOvr>
  <p:transition>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9745" name="Рисунок 4" descr="Установка дет. 1ст. на ред-1 Лист (1).png"/>
          <p:cNvPicPr>
            <a:picLocks noChangeAspect="1"/>
          </p:cNvPicPr>
          <p:nvPr/>
        </p:nvPicPr>
        <p:blipFill>
          <a:blip r:embed="rId3" cstate="print"/>
          <a:srcRect/>
          <a:stretch>
            <a:fillRect/>
          </a:stretch>
        </p:blipFill>
        <p:spPr bwMode="auto">
          <a:xfrm>
            <a:off x="2352675" y="1063625"/>
            <a:ext cx="4438650" cy="5494338"/>
          </a:xfrm>
          <a:prstGeom prst="rect">
            <a:avLst/>
          </a:prstGeom>
          <a:noFill/>
          <a:ln w="9525">
            <a:noFill/>
            <a:miter lim="800000"/>
            <a:headEnd/>
            <a:tailEnd/>
          </a:ln>
        </p:spPr>
      </p:pic>
      <p:sp>
        <p:nvSpPr>
          <p:cNvPr id="4" name="Text Box 2"/>
          <p:cNvSpPr txBox="1">
            <a:spLocks noChangeArrowheads="1"/>
          </p:cNvSpPr>
          <p:nvPr/>
        </p:nvSpPr>
        <p:spPr bwMode="auto">
          <a:xfrm>
            <a:off x="0" y="458788"/>
            <a:ext cx="9144000" cy="708025"/>
          </a:xfrm>
          <a:prstGeom prst="rect">
            <a:avLst/>
          </a:prstGeom>
          <a:noFill/>
          <a:ln w="9525">
            <a:noFill/>
            <a:miter lim="800000"/>
            <a:headEnd/>
            <a:tailEnd/>
          </a:ln>
        </p:spPr>
        <p:txBody>
          <a:bodyPr>
            <a:spAutoFit/>
          </a:bodyPr>
          <a:lstStyle/>
          <a:p>
            <a:pPr marL="457200" indent="-457200" algn="ctr"/>
            <a:r>
              <a:rPr lang="en-US" sz="2000" b="1" dirty="0">
                <a:solidFill>
                  <a:srgbClr val="003399"/>
                </a:solidFill>
              </a:rPr>
              <a:t>UTDU</a:t>
            </a:r>
            <a:r>
              <a:rPr lang="ru-RU" sz="2000" b="1" dirty="0">
                <a:solidFill>
                  <a:srgbClr val="003399"/>
                </a:solidFill>
              </a:rPr>
              <a:t>-4000  </a:t>
            </a:r>
            <a:r>
              <a:rPr lang="en-US" sz="2000" b="1" dirty="0">
                <a:solidFill>
                  <a:srgbClr val="003399"/>
                </a:solidFill>
              </a:rPr>
              <a:t>INTEGRATED FORM</a:t>
            </a:r>
            <a:r>
              <a:rPr lang="ru-RU" sz="2000" b="1" dirty="0">
                <a:solidFill>
                  <a:srgbClr val="003399"/>
                </a:solidFill>
              </a:rPr>
              <a:t>, </a:t>
            </a:r>
            <a:endParaRPr lang="en-US" sz="2000" b="1" dirty="0">
              <a:solidFill>
                <a:srgbClr val="003399"/>
              </a:solidFill>
            </a:endParaRPr>
          </a:p>
          <a:p>
            <a:pPr marL="457200" indent="-457200" algn="ctr"/>
            <a:r>
              <a:rPr lang="en-US" sz="2000" b="1" dirty="0">
                <a:solidFill>
                  <a:srgbClr val="003399"/>
                </a:solidFill>
              </a:rPr>
              <a:t>DRY GAS SEALS</a:t>
            </a:r>
            <a:endParaRPr lang="ru-RU" sz="2000" b="1" dirty="0">
              <a:solidFill>
                <a:srgbClr val="003399"/>
              </a:solidFill>
            </a:endParaRPr>
          </a:p>
        </p:txBody>
      </p:sp>
    </p:spTree>
  </p:cSld>
  <p:clrMapOvr>
    <a:masterClrMapping/>
  </p:clrMapOvr>
  <p:transition>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3" name="Text Box 5"/>
          <p:cNvSpPr txBox="1">
            <a:spLocks noChangeArrowheads="1"/>
          </p:cNvSpPr>
          <p:nvPr/>
        </p:nvSpPr>
        <p:spPr bwMode="auto">
          <a:xfrm>
            <a:off x="0" y="577850"/>
            <a:ext cx="9144000" cy="708025"/>
          </a:xfrm>
          <a:prstGeom prst="rect">
            <a:avLst/>
          </a:prstGeom>
          <a:noFill/>
          <a:ln w="9525">
            <a:noFill/>
            <a:miter lim="800000"/>
            <a:headEnd/>
            <a:tailEnd/>
          </a:ln>
        </p:spPr>
        <p:txBody>
          <a:bodyPr>
            <a:spAutoFit/>
          </a:bodyPr>
          <a:lstStyle/>
          <a:p>
            <a:pPr marL="457200" indent="-457200" algn="ctr"/>
            <a:r>
              <a:rPr lang="en-US" sz="2000" b="1">
                <a:solidFill>
                  <a:srgbClr val="003399"/>
                </a:solidFill>
              </a:rPr>
              <a:t>ENERGY-SAVING TURBOEXPANDER PLANTS</a:t>
            </a:r>
          </a:p>
          <a:p>
            <a:pPr marL="457200" indent="-457200" algn="ctr"/>
            <a:r>
              <a:rPr lang="en-US" sz="2000">
                <a:solidFill>
                  <a:srgbClr val="FF0066"/>
                </a:solidFill>
              </a:rPr>
              <a:t>STANDARD SCOPE OF SUPPLY</a:t>
            </a:r>
            <a:endParaRPr lang="ru-RU" sz="2000">
              <a:solidFill>
                <a:srgbClr val="FF0066"/>
              </a:solidFill>
            </a:endParaRPr>
          </a:p>
        </p:txBody>
      </p:sp>
      <p:graphicFrame>
        <p:nvGraphicFramePr>
          <p:cNvPr id="35907" name="Group 67"/>
          <p:cNvGraphicFramePr>
            <a:graphicFrameLocks noGrp="1"/>
          </p:cNvGraphicFramePr>
          <p:nvPr/>
        </p:nvGraphicFramePr>
        <p:xfrm>
          <a:off x="177800" y="1643063"/>
          <a:ext cx="8786813" cy="4243388"/>
        </p:xfrm>
        <a:graphic>
          <a:graphicData uri="http://schemas.openxmlformats.org/drawingml/2006/table">
            <a:tbl>
              <a:tblPr/>
              <a:tblGrid>
                <a:gridCol w="500063"/>
                <a:gridCol w="5711825"/>
                <a:gridCol w="2574925"/>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Narrow" pitchFamily="34" charset="0"/>
                          <a:ea typeface="Courier New" pitchFamily="49" charset="0"/>
                          <a:cs typeface="Times New Roman" pitchFamily="18" charset="0"/>
                        </a:rPr>
                        <a:t>No.</a:t>
                      </a:r>
                      <a:endParaRPr kumimoji="0" lang="en-US" sz="1600" b="0" i="0" u="none" strike="noStrike" cap="none" normalizeH="0" baseline="0" dirty="0" smtClean="0">
                        <a:ln>
                          <a:noFill/>
                        </a:ln>
                        <a:solidFill>
                          <a:srgbClr val="003399"/>
                        </a:solidFill>
                        <a:effectLst/>
                        <a:latin typeface="Arial Narrow" pitchFamily="34" charset="0"/>
                        <a:ea typeface="Courier New" pitchFamily="49" charset="0"/>
                        <a:cs typeface="Times New Roman" pitchFamily="18" charset="0"/>
                      </a:endParaRPr>
                    </a:p>
                  </a:txBody>
                  <a:tcPr marL="0" marR="0" marT="0" marB="0" anchor="ctr"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Description</a:t>
                      </a:r>
                      <a:endPar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anchor="ctr"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Supplier,</a:t>
                      </a:r>
                      <a:endPar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manufacturer</a:t>
                      </a:r>
                      <a:endPar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anchor="ctr"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accent3">
                        <a:lumMod val="85000"/>
                      </a:schemeClr>
                    </a:solidFill>
                  </a:tcPr>
                </a:tc>
              </a:tr>
              <a:tr h="187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Narrow" pitchFamily="34" charset="0"/>
                          <a:ea typeface="Courier New" pitchFamily="49" charset="0"/>
                          <a:cs typeface="Times New Roman" pitchFamily="18" charset="0"/>
                        </a:rPr>
                        <a:t>1</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Expander-generator plant consisting of:</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uk-UA"/>
                    </a:p>
                  </a:txBody>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Narrow" pitchFamily="34" charset="0"/>
                          <a:ea typeface="Courier New" pitchFamily="49" charset="0"/>
                          <a:cs typeface="Times New Roman" pitchFamily="18" charset="0"/>
                        </a:rPr>
                        <a:t>1.1</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2-stage radial-axial expander </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t>
                      </a:r>
                      <a:r>
                        <a:rPr kumimoji="0" lang="en-US" sz="1600" b="0" i="0" u="none" strike="noStrike" cap="none" normalizeH="0" baseline="0" dirty="0" err="1" smtClean="0">
                          <a:ln>
                            <a:noFill/>
                          </a:ln>
                          <a:solidFill>
                            <a:srgbClr val="003399"/>
                          </a:solidFill>
                          <a:effectLst/>
                          <a:latin typeface="Arial Unicode MS" pitchFamily="34" charset="-128"/>
                          <a:ea typeface="Arial Unicode MS" pitchFamily="34" charset="-128"/>
                          <a:cs typeface="Times New Roman" pitchFamily="18" charset="0"/>
                        </a:rPr>
                        <a:t>Turbogaz</a:t>
                      </a: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 PJSC</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295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Narrow" pitchFamily="34" charset="0"/>
                          <a:ea typeface="Courier New" pitchFamily="49" charset="0"/>
                          <a:cs typeface="Times New Roman" pitchFamily="18" charset="0"/>
                        </a:rPr>
                        <a:t>1.2</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Reducer, N=1700 kW, p=26000/17000/1500 rpm.</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“BHS”, Germany</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193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Narrow" pitchFamily="34" charset="0"/>
                          <a:ea typeface="Courier New" pitchFamily="49" charset="0"/>
                          <a:cs typeface="Times New Roman" pitchFamily="18" charset="0"/>
                        </a:rPr>
                        <a:t>1.3</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Low rotating transmission, p=1500 rpm</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“BHS”, Germany</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446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Narrow" pitchFamily="34" charset="0"/>
                          <a:ea typeface="Courier New" pitchFamily="49" charset="0"/>
                          <a:cs typeface="Times New Roman" pitchFamily="18" charset="0"/>
                        </a:rPr>
                        <a:t>1.4</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Synchronous generator LSA 52.2 XL80 / 4р</a:t>
                      </a:r>
                      <a:b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b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1875 </a:t>
                      </a:r>
                      <a:r>
                        <a:rPr kumimoji="0" lang="en-US" sz="1600" b="0" i="0" u="none" strike="noStrike" cap="none" normalizeH="0" baseline="0" dirty="0" err="1" smtClean="0">
                          <a:ln>
                            <a:noFill/>
                          </a:ln>
                          <a:solidFill>
                            <a:srgbClr val="003399"/>
                          </a:solidFill>
                          <a:effectLst/>
                          <a:latin typeface="Arial Unicode MS" pitchFamily="34" charset="-128"/>
                          <a:ea typeface="Arial Unicode MS" pitchFamily="34" charset="-128"/>
                          <a:cs typeface="Times New Roman" pitchFamily="18" charset="0"/>
                        </a:rPr>
                        <a:t>kVA</a:t>
                      </a: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 6300 V 50Hz IP 54 with power of 1.5 MW</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“Leroy </a:t>
                      </a:r>
                      <a:r>
                        <a:rPr kumimoji="0" lang="en-US" sz="1600" b="0" i="0" u="none" strike="noStrike" cap="none" normalizeH="0" baseline="0" dirty="0" err="1" smtClean="0">
                          <a:ln>
                            <a:noFill/>
                          </a:ln>
                          <a:solidFill>
                            <a:srgbClr val="003399"/>
                          </a:solidFill>
                          <a:effectLst/>
                          <a:latin typeface="Arial Unicode MS" pitchFamily="34" charset="-128"/>
                          <a:ea typeface="Arial Unicode MS" pitchFamily="34" charset="-128"/>
                          <a:cs typeface="Times New Roman" pitchFamily="18" charset="0"/>
                        </a:rPr>
                        <a:t>Somer</a:t>
                      </a: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t>
                      </a:r>
                      <a:b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b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France</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193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Narrow" pitchFamily="34" charset="0"/>
                          <a:ea typeface="Courier New" pitchFamily="49" charset="0"/>
                          <a:cs typeface="Times New Roman" pitchFamily="18" charset="0"/>
                        </a:rPr>
                        <a:t>1.5</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Generator and reducer lubrication system</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t>
                      </a:r>
                      <a:r>
                        <a:rPr kumimoji="0" lang="en-US" sz="1600" b="0" i="0" u="none" strike="noStrike" cap="none" normalizeH="0" baseline="0" dirty="0" err="1" smtClean="0">
                          <a:ln>
                            <a:noFill/>
                          </a:ln>
                          <a:solidFill>
                            <a:srgbClr val="003399"/>
                          </a:solidFill>
                          <a:effectLst/>
                          <a:latin typeface="Arial Unicode MS" pitchFamily="34" charset="-128"/>
                          <a:ea typeface="Arial Unicode MS" pitchFamily="34" charset="-128"/>
                          <a:cs typeface="Times New Roman" pitchFamily="18" charset="0"/>
                        </a:rPr>
                        <a:t>Turbogaz</a:t>
                      </a: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 PJSC</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466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Narrow" pitchFamily="34" charset="0"/>
                          <a:ea typeface="Courier New" pitchFamily="49" charset="0"/>
                          <a:cs typeface="Times New Roman" pitchFamily="18" charset="0"/>
                        </a:rPr>
                        <a:t>1.6</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“Oil-water” heat exchanger of  reducer oil cooling</a:t>
                      </a:r>
                      <a:b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b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FP-08-41-1-NH</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“FUNKE”,</a:t>
                      </a:r>
                      <a:b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b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Germany</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Narrow" pitchFamily="34" charset="0"/>
                          <a:ea typeface="Courier New" pitchFamily="49" charset="0"/>
                          <a:cs typeface="Times New Roman" pitchFamily="18" charset="0"/>
                        </a:rPr>
                        <a:t>1.7</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Dry gas seals (double set)</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t>
                      </a:r>
                      <a:r>
                        <a:rPr kumimoji="0" lang="en-US" sz="1600" b="0" i="0" u="none" strike="noStrike" cap="none" normalizeH="0" baseline="0" dirty="0" err="1" smtClean="0">
                          <a:ln>
                            <a:noFill/>
                          </a:ln>
                          <a:solidFill>
                            <a:srgbClr val="003399"/>
                          </a:solidFill>
                          <a:effectLst/>
                          <a:latin typeface="Arial Unicode MS" pitchFamily="34" charset="-128"/>
                          <a:ea typeface="Arial Unicode MS" pitchFamily="34" charset="-128"/>
                          <a:cs typeface="Times New Roman" pitchFamily="18" charset="0"/>
                        </a:rPr>
                        <a:t>Burgmann</a:t>
                      </a: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t>
                      </a:r>
                      <a:b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b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Germany</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Narrow" pitchFamily="34" charset="0"/>
                          <a:ea typeface="Courier New" pitchFamily="49" charset="0"/>
                          <a:cs typeface="Times New Roman" pitchFamily="18" charset="0"/>
                        </a:rPr>
                        <a:t>1.8</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Rack of control and adjustment tools of </a:t>
                      </a:r>
                      <a:b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b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dry gas seals operation</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t>
                      </a:r>
                      <a:r>
                        <a:rPr kumimoji="0" lang="en-US" sz="1600" b="0" i="0" u="none" strike="noStrike" cap="none" normalizeH="0" baseline="0" dirty="0" err="1" smtClean="0">
                          <a:ln>
                            <a:noFill/>
                          </a:ln>
                          <a:solidFill>
                            <a:srgbClr val="003399"/>
                          </a:solidFill>
                          <a:effectLst/>
                          <a:latin typeface="Arial Unicode MS" pitchFamily="34" charset="-128"/>
                          <a:ea typeface="Arial Unicode MS" pitchFamily="34" charset="-128"/>
                          <a:cs typeface="Times New Roman" pitchFamily="18" charset="0"/>
                        </a:rPr>
                        <a:t>Burgmann</a:t>
                      </a: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Germany</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Narrow" pitchFamily="34" charset="0"/>
                          <a:ea typeface="Courier New" pitchFamily="49" charset="0"/>
                          <a:cs typeface="Times New Roman" pitchFamily="18" charset="0"/>
                        </a:rPr>
                        <a:t>1.9</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Block-box with fire-extinguishing, *</a:t>
                      </a:r>
                      <a:b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b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ventilation, heating system (for generator)</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t>
                      </a:r>
                      <a:r>
                        <a:rPr kumimoji="0" lang="en-US" sz="1600" b="0" i="0" u="none" strike="noStrike" cap="none" normalizeH="0" baseline="0" dirty="0" err="1" smtClean="0">
                          <a:ln>
                            <a:noFill/>
                          </a:ln>
                          <a:solidFill>
                            <a:srgbClr val="003399"/>
                          </a:solidFill>
                          <a:effectLst/>
                          <a:latin typeface="Arial Unicode MS" pitchFamily="34" charset="-128"/>
                          <a:ea typeface="Arial Unicode MS" pitchFamily="34" charset="-128"/>
                          <a:cs typeface="Times New Roman" pitchFamily="18" charset="0"/>
                        </a:rPr>
                        <a:t>Turbogaz</a:t>
                      </a: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 PJSC</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ransition>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1" name="Text Box 5"/>
          <p:cNvSpPr txBox="1">
            <a:spLocks noChangeArrowheads="1"/>
          </p:cNvSpPr>
          <p:nvPr/>
        </p:nvSpPr>
        <p:spPr bwMode="auto">
          <a:xfrm>
            <a:off x="0" y="595313"/>
            <a:ext cx="9144000" cy="708025"/>
          </a:xfrm>
          <a:prstGeom prst="rect">
            <a:avLst/>
          </a:prstGeom>
          <a:noFill/>
          <a:ln w="9525">
            <a:noFill/>
            <a:miter lim="800000"/>
            <a:headEnd/>
            <a:tailEnd/>
          </a:ln>
        </p:spPr>
        <p:txBody>
          <a:bodyPr>
            <a:spAutoFit/>
          </a:bodyPr>
          <a:lstStyle/>
          <a:p>
            <a:pPr marL="457200" indent="-457200" algn="ctr"/>
            <a:r>
              <a:rPr lang="en-US" sz="2000" b="1">
                <a:solidFill>
                  <a:srgbClr val="003399"/>
                </a:solidFill>
              </a:rPr>
              <a:t>ENERGY-SAVING TURBOEXPANDER PLANTS</a:t>
            </a:r>
          </a:p>
          <a:p>
            <a:pPr marL="457200" indent="-457200" algn="ctr"/>
            <a:r>
              <a:rPr lang="en-US" sz="2000">
                <a:solidFill>
                  <a:srgbClr val="FF0066"/>
                </a:solidFill>
              </a:rPr>
              <a:t>STANDARD SCOPE OF SUPPLY</a:t>
            </a:r>
            <a:endParaRPr lang="ru-RU" sz="2000">
              <a:solidFill>
                <a:srgbClr val="FF0066"/>
              </a:solidFill>
            </a:endParaRPr>
          </a:p>
        </p:txBody>
      </p:sp>
      <p:graphicFrame>
        <p:nvGraphicFramePr>
          <p:cNvPr id="36962" name="Group 98"/>
          <p:cNvGraphicFramePr>
            <a:graphicFrameLocks noGrp="1"/>
          </p:cNvGraphicFramePr>
          <p:nvPr/>
        </p:nvGraphicFramePr>
        <p:xfrm>
          <a:off x="149225" y="1624013"/>
          <a:ext cx="8786813" cy="4589781"/>
        </p:xfrm>
        <a:graphic>
          <a:graphicData uri="http://schemas.openxmlformats.org/drawingml/2006/table">
            <a:tbl>
              <a:tblPr/>
              <a:tblGrid>
                <a:gridCol w="500063"/>
                <a:gridCol w="5711825"/>
                <a:gridCol w="2574925"/>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Narrow" pitchFamily="34" charset="0"/>
                          <a:ea typeface="Courier New" pitchFamily="49" charset="0"/>
                          <a:cs typeface="Times New Roman" pitchFamily="18" charset="0"/>
                        </a:rPr>
                        <a:t>No.</a:t>
                      </a:r>
                      <a:endParaRPr kumimoji="0" lang="en-US" sz="1600" b="0" i="0" u="none" strike="noStrike" cap="none" normalizeH="0" baseline="0" dirty="0" smtClean="0">
                        <a:ln>
                          <a:noFill/>
                        </a:ln>
                        <a:solidFill>
                          <a:srgbClr val="003399"/>
                        </a:solidFill>
                        <a:effectLst/>
                        <a:latin typeface="Arial Narrow" pitchFamily="34" charset="0"/>
                        <a:ea typeface="Courier New" pitchFamily="49" charset="0"/>
                        <a:cs typeface="Times New Roman" pitchFamily="18" charset="0"/>
                      </a:endParaRPr>
                    </a:p>
                  </a:txBody>
                  <a:tcPr marL="0" marR="0" marT="0" marB="0" anchor="ctr"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Description</a:t>
                      </a:r>
                      <a:endPar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anchor="ctr"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Supplier,</a:t>
                      </a:r>
                      <a:endPar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manufacturer</a:t>
                      </a:r>
                      <a:endPar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anchor="ctr"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accent3">
                        <a:lumMod val="85000"/>
                      </a:schemeClr>
                    </a:solidFill>
                  </a:tcPr>
                </a:tc>
              </a:tr>
              <a:tr h="193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2</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Shut off valve</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“Adams”, Germany</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214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3</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Metering valve </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“Adams”, Germany</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193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4</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Bypass valve</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“Adams”, Germany</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5</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Air-preparation unit for dry gas seals and</a:t>
                      </a:r>
                      <a:b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b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pneumatically operated valves</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531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6</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Block-box of electrical equipment and automated monitoring and control system including</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836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6.1</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Automated monitoring and control system  of expander-generator plant , including control cabinet, auxiliaries cabinet, operator automated workstation, uninterruptable power supply </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t>
                      </a:r>
                      <a:r>
                        <a:rPr kumimoji="0" lang="en-US" sz="1600" b="0" i="0" u="none" strike="noStrike" cap="none" normalizeH="0" baseline="0" dirty="0" err="1" smtClean="0">
                          <a:ln>
                            <a:noFill/>
                          </a:ln>
                          <a:solidFill>
                            <a:srgbClr val="003399"/>
                          </a:solidFill>
                          <a:effectLst/>
                          <a:latin typeface="Arial Unicode MS" pitchFamily="34" charset="-128"/>
                          <a:ea typeface="Arial Unicode MS" pitchFamily="34" charset="-128"/>
                          <a:cs typeface="Times New Roman" pitchFamily="18" charset="0"/>
                        </a:rPr>
                        <a:t>Promavtomatika</a:t>
                      </a: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 KB, LLC </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295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6.2</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Switchgear and control gear</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t>
                      </a:r>
                      <a:r>
                        <a:rPr kumimoji="0" lang="en-US" sz="1600" b="0" i="0" u="none" strike="noStrike" cap="none" normalizeH="0" baseline="0" dirty="0" err="1" smtClean="0">
                          <a:ln>
                            <a:noFill/>
                          </a:ln>
                          <a:solidFill>
                            <a:srgbClr val="003399"/>
                          </a:solidFill>
                          <a:effectLst/>
                          <a:latin typeface="Arial Unicode MS" pitchFamily="34" charset="-128"/>
                          <a:ea typeface="Arial Unicode MS" pitchFamily="34" charset="-128"/>
                          <a:cs typeface="Times New Roman" pitchFamily="18" charset="0"/>
                        </a:rPr>
                        <a:t>Zaporozhye</a:t>
                      </a: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 Plant of High – Voltage Equipment” (ZZVA)</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222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6.3</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System of synchronization to line</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vMerge="1">
                  <a:txBody>
                    <a:bodyPr/>
                    <a:lstStyle/>
                    <a:p>
                      <a:endParaRPr lang="uk-UA"/>
                    </a:p>
                  </a:txBody>
                  <a:tcPr/>
                </a:tc>
              </a:tr>
              <a:tr h="193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6.4</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Auxiliary transformer 120 kW</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vMerge="1">
                  <a:txBody>
                    <a:bodyPr/>
                    <a:lstStyle/>
                    <a:p>
                      <a:endParaRPr lang="uk-UA"/>
                    </a:p>
                  </a:txBody>
                  <a:tcPr/>
                </a:tc>
              </a:tr>
              <a:tr h="241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6.5</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Electrical distribution panel 0.4 kV</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6.6</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Block-box with fire-extinguishing, heating, </a:t>
                      </a:r>
                      <a:b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b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ventilation, air conditioning system</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t>
                      </a:r>
                      <a:r>
                        <a:rPr kumimoji="0" lang="en-US" sz="1600" b="0" i="0" u="none" strike="noStrike" cap="none" normalizeH="0" baseline="0" dirty="0" err="1" smtClean="0">
                          <a:ln>
                            <a:noFill/>
                          </a:ln>
                          <a:solidFill>
                            <a:srgbClr val="003399"/>
                          </a:solidFill>
                          <a:effectLst/>
                          <a:latin typeface="Arial Unicode MS" pitchFamily="34" charset="-128"/>
                          <a:ea typeface="Arial Unicode MS" pitchFamily="34" charset="-128"/>
                          <a:cs typeface="Times New Roman" pitchFamily="18" charset="0"/>
                        </a:rPr>
                        <a:t>Turbogaz</a:t>
                      </a: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 PJSC</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ransition>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89" name="Text Box 5"/>
          <p:cNvSpPr txBox="1">
            <a:spLocks noChangeArrowheads="1"/>
          </p:cNvSpPr>
          <p:nvPr/>
        </p:nvSpPr>
        <p:spPr bwMode="auto">
          <a:xfrm>
            <a:off x="0" y="628650"/>
            <a:ext cx="9144000" cy="708025"/>
          </a:xfrm>
          <a:prstGeom prst="rect">
            <a:avLst/>
          </a:prstGeom>
          <a:noFill/>
          <a:ln w="9525">
            <a:noFill/>
            <a:miter lim="800000"/>
            <a:headEnd/>
            <a:tailEnd/>
          </a:ln>
        </p:spPr>
        <p:txBody>
          <a:bodyPr>
            <a:spAutoFit/>
          </a:bodyPr>
          <a:lstStyle/>
          <a:p>
            <a:pPr marL="457200" indent="-457200" algn="ctr"/>
            <a:r>
              <a:rPr lang="en-US" sz="2000" b="1">
                <a:solidFill>
                  <a:srgbClr val="003399"/>
                </a:solidFill>
              </a:rPr>
              <a:t>ENERGY-SAVING TURBOEXPANDER PLANTS</a:t>
            </a:r>
          </a:p>
          <a:p>
            <a:pPr marL="457200" indent="-457200" algn="ctr"/>
            <a:r>
              <a:rPr lang="en-US" sz="2000">
                <a:solidFill>
                  <a:srgbClr val="FF0066"/>
                </a:solidFill>
              </a:rPr>
              <a:t>STANDARD SCOPE OF SUPPLY</a:t>
            </a:r>
            <a:endParaRPr lang="ru-RU" sz="2000">
              <a:solidFill>
                <a:srgbClr val="FF0066"/>
              </a:solidFill>
            </a:endParaRPr>
          </a:p>
        </p:txBody>
      </p:sp>
      <p:graphicFrame>
        <p:nvGraphicFramePr>
          <p:cNvPr id="37947" name="Group 59"/>
          <p:cNvGraphicFramePr>
            <a:graphicFrameLocks noGrp="1"/>
          </p:cNvGraphicFramePr>
          <p:nvPr/>
        </p:nvGraphicFramePr>
        <p:xfrm>
          <a:off x="177800" y="1808163"/>
          <a:ext cx="8786813" cy="4048761"/>
        </p:xfrm>
        <a:graphic>
          <a:graphicData uri="http://schemas.openxmlformats.org/drawingml/2006/table">
            <a:tbl>
              <a:tblPr/>
              <a:tblGrid>
                <a:gridCol w="500063"/>
                <a:gridCol w="5711825"/>
                <a:gridCol w="2574925"/>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Narrow" pitchFamily="34" charset="0"/>
                          <a:ea typeface="Courier New" pitchFamily="49" charset="0"/>
                          <a:cs typeface="Times New Roman" pitchFamily="18" charset="0"/>
                        </a:rPr>
                        <a:t>No.</a:t>
                      </a:r>
                      <a:endParaRPr kumimoji="0" lang="uk-UA" sz="1600" b="0" i="0" u="none" strike="noStrike" cap="none" normalizeH="0" baseline="0" dirty="0" smtClean="0">
                        <a:ln>
                          <a:noFill/>
                        </a:ln>
                        <a:solidFill>
                          <a:srgbClr val="003399"/>
                        </a:solidFill>
                        <a:effectLst/>
                        <a:latin typeface="Arial Narrow" pitchFamily="34" charset="0"/>
                        <a:ea typeface="Courier New" pitchFamily="49" charset="0"/>
                        <a:cs typeface="Times New Roman" pitchFamily="18" charset="0"/>
                      </a:endParaRPr>
                    </a:p>
                  </a:txBody>
                  <a:tcPr marL="0" marR="0" marT="0" marB="0" anchor="ctr"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Description</a:t>
                      </a:r>
                      <a:endParaRPr kumimoji="0" lang="uk-UA"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anchor="ctr"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Supplier</a:t>
                      </a:r>
                      <a:r>
                        <a:rPr kumimoji="0" lang="uk-UA" sz="1600" b="1"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t>
                      </a:r>
                      <a:endParaRPr kumimoji="0" lang="uk-UA"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manufacturer</a:t>
                      </a:r>
                      <a:endParaRPr kumimoji="0" lang="uk-UA"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anchor="ctr"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accent3">
                        <a:lumMod val="85000"/>
                      </a:schemeClr>
                    </a:solidFill>
                  </a:tcPr>
                </a:tc>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7</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Block-modular water-heating boiler plant</a:t>
                      </a:r>
                      <a:r>
                        <a:rPr kumimoji="0" lang="en-US" sz="28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 </a:t>
                      </a: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BMVKU-2,0G(E)</a:t>
                      </a:r>
                      <a:b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b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with power of 1,26 MW</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3399"/>
                          </a:solidFill>
                          <a:effectLst/>
                          <a:latin typeface="Arial Unicode MS" pitchFamily="34" charset="-128"/>
                          <a:ea typeface="Arial Unicode MS" pitchFamily="34" charset="-128"/>
                          <a:cs typeface="Times New Roman" pitchFamily="18" charset="0"/>
                        </a:rPr>
                        <a:t>Monastyrishche</a:t>
                      </a:r>
                      <a:endParaRPr kumimoji="0" lang="uk-UA"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8</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Gas heating heat exchanger at expander-generator plant inlet </a:t>
                      </a:r>
                      <a:b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b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600TP-6,3-M 1 /20G -5,2 - T-2-Y-I</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3399"/>
                          </a:solidFill>
                          <a:effectLst/>
                          <a:latin typeface="Arial Unicode MS" pitchFamily="34" charset="-128"/>
                          <a:ea typeface="Arial Unicode MS" pitchFamily="34" charset="-128"/>
                          <a:cs typeface="Times New Roman" pitchFamily="18" charset="0"/>
                        </a:rPr>
                        <a:t>Mashzavod</a:t>
                      </a:r>
                      <a:r>
                        <a:rPr kumimoji="0" lang="uk-UA"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Chernovtsy</a:t>
                      </a:r>
                      <a:endParaRPr kumimoji="0" lang="uk-UA"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579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9</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Heat exchanger of water cooling of oil cooling system at outlet from expander-generator plant </a:t>
                      </a:r>
                      <a:b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b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 400TP-6,3-М 1 /20G-1,75-Т-2-Y-I</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3399"/>
                          </a:solidFill>
                          <a:effectLst/>
                          <a:latin typeface="Arial Unicode MS" pitchFamily="34" charset="-128"/>
                          <a:ea typeface="Arial Unicode MS" pitchFamily="34" charset="-128"/>
                          <a:cs typeface="Times New Roman" pitchFamily="18" charset="0"/>
                        </a:rPr>
                        <a:t>Mashzavod</a:t>
                      </a:r>
                      <a:r>
                        <a:rPr kumimoji="0" lang="uk-UA"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Chernovtsy</a:t>
                      </a:r>
                      <a:endParaRPr kumimoji="0" lang="uk-UA"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10</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Treated water for</a:t>
                      </a:r>
                      <a:r>
                        <a:rPr kumimoji="0" lang="uk-UA"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 </a:t>
                      </a: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boiler</a:t>
                      </a:r>
                      <a:r>
                        <a:rPr kumimoji="0" lang="uk-UA"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 </a:t>
                      </a: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natural gas heating system at inlet and</a:t>
                      </a:r>
                      <a:r>
                        <a:rPr kumimoji="0" lang="uk-UA"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 </a:t>
                      </a: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oil cooling system</a:t>
                      </a:r>
                      <a:endParaRPr kumimoji="0" lang="uk-UA"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t>
                      </a:r>
                      <a:r>
                        <a:rPr kumimoji="0" lang="en-US" sz="1600" b="0" i="0" u="none" strike="noStrike" cap="none" normalizeH="0" baseline="0" dirty="0" err="1" smtClean="0">
                          <a:ln>
                            <a:noFill/>
                          </a:ln>
                          <a:solidFill>
                            <a:srgbClr val="003399"/>
                          </a:solidFill>
                          <a:effectLst/>
                          <a:latin typeface="Arial Unicode MS" pitchFamily="34" charset="-128"/>
                          <a:ea typeface="Arial Unicode MS" pitchFamily="34" charset="-128"/>
                          <a:cs typeface="Times New Roman" pitchFamily="18" charset="0"/>
                        </a:rPr>
                        <a:t>Turbogaz</a:t>
                      </a: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 PJSC</a:t>
                      </a:r>
                      <a:endParaRPr kumimoji="0" lang="uk-UA"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241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11</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Se of special tools of expander-generator plant </a:t>
                      </a:r>
                      <a:endParaRPr kumimoji="0" lang="uk-UA"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12</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Set of spare parts for expander-generator plant for two years of operation</a:t>
                      </a:r>
                      <a:endParaRPr kumimoji="0" lang="uk-UA"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t>
                      </a:r>
                      <a:r>
                        <a:rPr kumimoji="0" lang="en-US" sz="1600" b="0" i="0" u="none" strike="noStrike" cap="none" normalizeH="0" baseline="0" dirty="0" err="1" smtClean="0">
                          <a:ln>
                            <a:noFill/>
                          </a:ln>
                          <a:solidFill>
                            <a:srgbClr val="003399"/>
                          </a:solidFill>
                          <a:effectLst/>
                          <a:latin typeface="Arial Unicode MS" pitchFamily="34" charset="-128"/>
                          <a:ea typeface="Arial Unicode MS" pitchFamily="34" charset="-128"/>
                          <a:cs typeface="Times New Roman" pitchFamily="18" charset="0"/>
                        </a:rPr>
                        <a:t>Turbogaz</a:t>
                      </a: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 PJSC</a:t>
                      </a:r>
                      <a:endParaRPr kumimoji="0" lang="uk-UA"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13</a:t>
                      </a: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rPr>
                        <a:t>Design and operation documents</a:t>
                      </a:r>
                      <a:endParaRPr kumimoji="0" lang="uk-UA" sz="1600" b="0" i="0" u="none" strike="noStrike" cap="none" normalizeH="0" baseline="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a:t>
                      </a:r>
                      <a:r>
                        <a:rPr kumimoji="0" lang="en-US" sz="1600" b="0" i="0" u="none" strike="noStrike" cap="none" normalizeH="0" baseline="0" dirty="0" err="1" smtClean="0">
                          <a:ln>
                            <a:noFill/>
                          </a:ln>
                          <a:solidFill>
                            <a:srgbClr val="003399"/>
                          </a:solidFill>
                          <a:effectLst/>
                          <a:latin typeface="Arial Unicode MS" pitchFamily="34" charset="-128"/>
                          <a:ea typeface="Arial Unicode MS" pitchFamily="34" charset="-128"/>
                          <a:cs typeface="Times New Roman" pitchFamily="18" charset="0"/>
                        </a:rPr>
                        <a:t>Turbogaz</a:t>
                      </a:r>
                      <a:r>
                        <a:rPr kumimoji="0" lang="en-US"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rPr>
                        <a:t>” PJSC</a:t>
                      </a:r>
                      <a:endParaRPr kumimoji="0" lang="uk-UA" sz="1600" b="0" i="0" u="none" strike="noStrike" cap="none" normalizeH="0" baseline="0" dirty="0" smtClean="0">
                        <a:ln>
                          <a:noFill/>
                        </a:ln>
                        <a:solidFill>
                          <a:srgbClr val="003399"/>
                        </a:solidFill>
                        <a:effectLst/>
                        <a:latin typeface="Arial Unicode MS" pitchFamily="34" charset="-128"/>
                        <a:ea typeface="Arial Unicode MS" pitchFamily="34" charset="-128"/>
                        <a:cs typeface="Times New Roman" pitchFamily="18" charset="0"/>
                      </a:endParaRPr>
                    </a:p>
                  </a:txBody>
                  <a:tcPr marL="0" marR="0" marT="0" marB="0" horzOverflow="overflow">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ransition>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0" y="476250"/>
            <a:ext cx="9144000" cy="708025"/>
          </a:xfrm>
          <a:prstGeom prst="rect">
            <a:avLst/>
          </a:prstGeom>
          <a:noFill/>
          <a:ln w="9525">
            <a:noFill/>
            <a:miter lim="800000"/>
            <a:headEnd/>
            <a:tailEnd/>
          </a:ln>
        </p:spPr>
        <p:txBody>
          <a:bodyPr>
            <a:spAutoFit/>
          </a:bodyPr>
          <a:lstStyle/>
          <a:p>
            <a:pPr algn="ctr">
              <a:defRPr/>
            </a:pPr>
            <a:r>
              <a:rPr lang="en-US" sz="2000" b="1" cap="all" dirty="0">
                <a:solidFill>
                  <a:srgbClr val="333399"/>
                </a:solidFill>
              </a:rPr>
              <a:t>Expander-generator plant</a:t>
            </a:r>
            <a:br>
              <a:rPr lang="en-US" sz="2000" b="1" cap="all" dirty="0">
                <a:solidFill>
                  <a:srgbClr val="333399"/>
                </a:solidFill>
              </a:rPr>
            </a:br>
            <a:r>
              <a:rPr lang="en-US" sz="2000" b="1" dirty="0">
                <a:solidFill>
                  <a:srgbClr val="333399"/>
                </a:solidFill>
              </a:rPr>
              <a:t>with power of</a:t>
            </a:r>
            <a:r>
              <a:rPr lang="ru-RU" sz="2000" b="1" dirty="0">
                <a:solidFill>
                  <a:srgbClr val="333399"/>
                </a:solidFill>
              </a:rPr>
              <a:t>  300 </a:t>
            </a:r>
            <a:r>
              <a:rPr lang="en-US" sz="2000" b="1" dirty="0">
                <a:solidFill>
                  <a:srgbClr val="333399"/>
                </a:solidFill>
              </a:rPr>
              <a:t>kW</a:t>
            </a:r>
            <a:endParaRPr lang="ru-RU" sz="2000" b="1" dirty="0">
              <a:solidFill>
                <a:srgbClr val="333399"/>
              </a:solidFill>
            </a:endParaRPr>
          </a:p>
        </p:txBody>
      </p:sp>
      <p:pic>
        <p:nvPicPr>
          <p:cNvPr id="167938" name="Рисунок 4" descr="Схема ДГУ-300.png"/>
          <p:cNvPicPr>
            <a:picLocks noChangeAspect="1"/>
          </p:cNvPicPr>
          <p:nvPr/>
        </p:nvPicPr>
        <p:blipFill>
          <a:blip r:embed="rId3" cstate="print"/>
          <a:srcRect/>
          <a:stretch>
            <a:fillRect/>
          </a:stretch>
        </p:blipFill>
        <p:spPr bwMode="auto">
          <a:xfrm>
            <a:off x="119063" y="1541463"/>
            <a:ext cx="8810625" cy="3816350"/>
          </a:xfrm>
          <a:prstGeom prst="rect">
            <a:avLst/>
          </a:prstGeom>
          <a:noFill/>
          <a:ln w="9525">
            <a:noFill/>
            <a:miter lim="800000"/>
            <a:headEnd/>
            <a:tailEnd/>
          </a:ln>
        </p:spPr>
      </p:pic>
      <p:sp>
        <p:nvSpPr>
          <p:cNvPr id="167939" name="Text Box 5"/>
          <p:cNvSpPr txBox="1">
            <a:spLocks noChangeArrowheads="1"/>
          </p:cNvSpPr>
          <p:nvPr/>
        </p:nvSpPr>
        <p:spPr bwMode="auto">
          <a:xfrm>
            <a:off x="3267075" y="3716338"/>
            <a:ext cx="681038" cy="177800"/>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b="1"/>
              <a:t>Filter</a:t>
            </a:r>
            <a:endParaRPr lang="ru-RU" sz="1100" b="1"/>
          </a:p>
        </p:txBody>
      </p:sp>
      <p:sp>
        <p:nvSpPr>
          <p:cNvPr id="167940" name="Text Box 6"/>
          <p:cNvSpPr txBox="1">
            <a:spLocks noChangeArrowheads="1"/>
          </p:cNvSpPr>
          <p:nvPr/>
        </p:nvSpPr>
        <p:spPr bwMode="auto">
          <a:xfrm>
            <a:off x="4032250" y="3956050"/>
            <a:ext cx="1133475" cy="1103313"/>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b="1"/>
              <a:t>AC/DC</a:t>
            </a:r>
            <a:br>
              <a:rPr lang="en-US" sz="1100" b="1"/>
            </a:br>
            <a:r>
              <a:rPr lang="en-US" sz="1100" b="1"/>
              <a:t> converter</a:t>
            </a:r>
          </a:p>
          <a:p>
            <a:pPr algn="ctr">
              <a:spcBef>
                <a:spcPct val="50000"/>
              </a:spcBef>
            </a:pPr>
            <a:endParaRPr lang="en-US" sz="1100" b="1"/>
          </a:p>
          <a:p>
            <a:pPr algn="ctr">
              <a:spcBef>
                <a:spcPct val="50000"/>
              </a:spcBef>
            </a:pPr>
            <a:endParaRPr lang="en-US" sz="1100" b="1"/>
          </a:p>
          <a:p>
            <a:pPr algn="ctr">
              <a:spcBef>
                <a:spcPct val="50000"/>
              </a:spcBef>
            </a:pPr>
            <a:endParaRPr lang="ru-RU" sz="1100" b="1"/>
          </a:p>
        </p:txBody>
      </p:sp>
      <p:sp>
        <p:nvSpPr>
          <p:cNvPr id="167941" name="Text Box 7"/>
          <p:cNvSpPr txBox="1">
            <a:spLocks noChangeArrowheads="1"/>
          </p:cNvSpPr>
          <p:nvPr/>
        </p:nvSpPr>
        <p:spPr bwMode="auto">
          <a:xfrm>
            <a:off x="1150938" y="3827463"/>
            <a:ext cx="1504950" cy="1103312"/>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b="1"/>
              <a:t>Permanent magnets generator 500 Hz</a:t>
            </a:r>
          </a:p>
          <a:p>
            <a:pPr algn="ctr">
              <a:spcBef>
                <a:spcPct val="50000"/>
              </a:spcBef>
            </a:pPr>
            <a:endParaRPr lang="en-US" sz="1100" b="1"/>
          </a:p>
          <a:p>
            <a:pPr algn="ctr">
              <a:spcBef>
                <a:spcPct val="50000"/>
              </a:spcBef>
            </a:pPr>
            <a:endParaRPr lang="en-US" sz="1100" b="1"/>
          </a:p>
          <a:p>
            <a:pPr algn="ctr">
              <a:spcBef>
                <a:spcPct val="50000"/>
              </a:spcBef>
            </a:pPr>
            <a:endParaRPr lang="ru-RU" sz="1100" b="1"/>
          </a:p>
        </p:txBody>
      </p:sp>
      <p:sp>
        <p:nvSpPr>
          <p:cNvPr id="167942" name="Text Box 8"/>
          <p:cNvSpPr txBox="1">
            <a:spLocks noChangeArrowheads="1"/>
          </p:cNvSpPr>
          <p:nvPr/>
        </p:nvSpPr>
        <p:spPr bwMode="auto">
          <a:xfrm>
            <a:off x="107950" y="4154488"/>
            <a:ext cx="681038" cy="430212"/>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b="1"/>
              <a:t>Turbine</a:t>
            </a:r>
          </a:p>
          <a:p>
            <a:pPr algn="ctr">
              <a:spcBef>
                <a:spcPct val="50000"/>
              </a:spcBef>
            </a:pPr>
            <a:endParaRPr lang="ru-RU" sz="1100" b="1"/>
          </a:p>
        </p:txBody>
      </p:sp>
      <p:sp>
        <p:nvSpPr>
          <p:cNvPr id="167943" name="Text Box 9"/>
          <p:cNvSpPr txBox="1">
            <a:spLocks noChangeArrowheads="1"/>
          </p:cNvSpPr>
          <p:nvPr/>
        </p:nvSpPr>
        <p:spPr bwMode="auto">
          <a:xfrm>
            <a:off x="1266825" y="2017713"/>
            <a:ext cx="936625" cy="346075"/>
          </a:xfrm>
          <a:prstGeom prst="rect">
            <a:avLst/>
          </a:prstGeom>
          <a:solidFill>
            <a:srgbClr val="FFEEDD"/>
          </a:solidFill>
          <a:ln w="9525">
            <a:solidFill>
              <a:schemeClr val="bg1"/>
            </a:solidFill>
            <a:miter lim="800000"/>
            <a:headEnd/>
            <a:tailEnd/>
          </a:ln>
        </p:spPr>
        <p:txBody>
          <a:bodyPr lIns="0" tIns="0" rIns="0" bIns="0">
            <a:spAutoFit/>
          </a:bodyPr>
          <a:lstStyle/>
          <a:p>
            <a:pPr algn="ctr">
              <a:spcBef>
                <a:spcPct val="50000"/>
              </a:spcBef>
            </a:pPr>
            <a:r>
              <a:rPr lang="en-US" sz="1100" b="1"/>
              <a:t>Speed governor</a:t>
            </a:r>
            <a:endParaRPr lang="ru-RU" sz="1100" b="1"/>
          </a:p>
        </p:txBody>
      </p:sp>
      <p:sp>
        <p:nvSpPr>
          <p:cNvPr id="38922" name="Text Box 10"/>
          <p:cNvSpPr txBox="1">
            <a:spLocks noChangeArrowheads="1"/>
          </p:cNvSpPr>
          <p:nvPr/>
        </p:nvSpPr>
        <p:spPr bwMode="auto">
          <a:xfrm>
            <a:off x="3438525" y="1584325"/>
            <a:ext cx="1536700" cy="169863"/>
          </a:xfrm>
          <a:prstGeom prst="rect">
            <a:avLst/>
          </a:prstGeom>
          <a:solidFill>
            <a:schemeClr val="accent3">
              <a:lumMod val="85000"/>
            </a:schemeClr>
          </a:solidFill>
          <a:ln w="9525">
            <a:solidFill>
              <a:schemeClr val="bg1"/>
            </a:solidFill>
            <a:miter lim="800000"/>
            <a:headEnd/>
            <a:tailEnd/>
          </a:ln>
          <a:effectLst/>
        </p:spPr>
        <p:txBody>
          <a:bodyPr lIns="0" tIns="0" rIns="0" bIns="0">
            <a:spAutoFit/>
          </a:bodyPr>
          <a:lstStyle/>
          <a:p>
            <a:pPr algn="ctr">
              <a:spcBef>
                <a:spcPct val="50000"/>
              </a:spcBef>
              <a:defRPr/>
            </a:pPr>
            <a:r>
              <a:rPr lang="en-US" sz="1100" b="1" dirty="0"/>
              <a:t>Protection system</a:t>
            </a:r>
            <a:endParaRPr lang="ru-RU" sz="1100" b="1" dirty="0"/>
          </a:p>
        </p:txBody>
      </p:sp>
      <p:sp>
        <p:nvSpPr>
          <p:cNvPr id="167945" name="Text Box 11"/>
          <p:cNvSpPr txBox="1">
            <a:spLocks noChangeArrowheads="1"/>
          </p:cNvSpPr>
          <p:nvPr/>
        </p:nvSpPr>
        <p:spPr bwMode="auto">
          <a:xfrm>
            <a:off x="5900738" y="3937000"/>
            <a:ext cx="1192212" cy="850900"/>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b="1"/>
              <a:t>AC/DC</a:t>
            </a:r>
            <a:br>
              <a:rPr lang="en-US" sz="1100" b="1"/>
            </a:br>
            <a:r>
              <a:rPr lang="en-US" sz="1100" b="1"/>
              <a:t>inverter</a:t>
            </a:r>
          </a:p>
          <a:p>
            <a:pPr algn="ctr">
              <a:spcBef>
                <a:spcPct val="50000"/>
              </a:spcBef>
            </a:pPr>
            <a:r>
              <a:rPr lang="en-US" sz="1100" b="1"/>
              <a:t>380V, 50Hz</a:t>
            </a:r>
          </a:p>
          <a:p>
            <a:pPr algn="ctr">
              <a:spcBef>
                <a:spcPct val="50000"/>
              </a:spcBef>
            </a:pPr>
            <a:endParaRPr lang="ru-RU" sz="1100" b="1"/>
          </a:p>
        </p:txBody>
      </p:sp>
      <p:sp>
        <p:nvSpPr>
          <p:cNvPr id="167946" name="Text Box 13"/>
          <p:cNvSpPr txBox="1">
            <a:spLocks noChangeArrowheads="1"/>
          </p:cNvSpPr>
          <p:nvPr/>
        </p:nvSpPr>
        <p:spPr bwMode="auto">
          <a:xfrm>
            <a:off x="7302500" y="3721100"/>
            <a:ext cx="1133475" cy="1103313"/>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b="1"/>
              <a:t>Power</a:t>
            </a:r>
            <a:br>
              <a:rPr lang="en-US" sz="1100" b="1"/>
            </a:br>
            <a:r>
              <a:rPr lang="en-US" sz="1100" b="1"/>
              <a:t>filter</a:t>
            </a:r>
          </a:p>
          <a:p>
            <a:pPr algn="ctr">
              <a:spcBef>
                <a:spcPct val="50000"/>
              </a:spcBef>
            </a:pPr>
            <a:endParaRPr lang="en-US" sz="1100" b="1"/>
          </a:p>
          <a:p>
            <a:pPr algn="ctr">
              <a:spcBef>
                <a:spcPct val="50000"/>
              </a:spcBef>
            </a:pPr>
            <a:endParaRPr lang="en-US" sz="1100" b="1"/>
          </a:p>
          <a:p>
            <a:pPr algn="ctr">
              <a:spcBef>
                <a:spcPct val="50000"/>
              </a:spcBef>
            </a:pPr>
            <a:endParaRPr lang="ru-RU" sz="1100" b="1"/>
          </a:p>
        </p:txBody>
      </p:sp>
      <p:sp>
        <p:nvSpPr>
          <p:cNvPr id="167947" name="Text Box 14"/>
          <p:cNvSpPr txBox="1">
            <a:spLocks noChangeArrowheads="1"/>
          </p:cNvSpPr>
          <p:nvPr/>
        </p:nvSpPr>
        <p:spPr bwMode="auto">
          <a:xfrm rot="-5400000">
            <a:off x="7883525" y="3244851"/>
            <a:ext cx="1882775" cy="222250"/>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400" b="1"/>
              <a:t>Mains 380V, 50 Hz</a:t>
            </a:r>
            <a:endParaRPr lang="ru-RU" sz="1400" b="1"/>
          </a:p>
        </p:txBody>
      </p:sp>
    </p:spTree>
  </p:cSld>
  <p:clrMapOvr>
    <a:masterClrMapping/>
  </p:clrMapOvr>
  <p:transition>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0" y="476250"/>
            <a:ext cx="9144000" cy="708025"/>
          </a:xfrm>
          <a:prstGeom prst="rect">
            <a:avLst/>
          </a:prstGeom>
          <a:noFill/>
          <a:ln w="9525">
            <a:noFill/>
            <a:miter lim="800000"/>
            <a:headEnd/>
            <a:tailEnd/>
          </a:ln>
        </p:spPr>
        <p:txBody>
          <a:bodyPr>
            <a:spAutoFit/>
          </a:bodyPr>
          <a:lstStyle/>
          <a:p>
            <a:pPr algn="ctr">
              <a:defRPr/>
            </a:pPr>
            <a:r>
              <a:rPr lang="en-US" sz="2000" b="1" cap="all" dirty="0">
                <a:solidFill>
                  <a:srgbClr val="333399"/>
                </a:solidFill>
              </a:rPr>
              <a:t>Expander-generator plant</a:t>
            </a:r>
            <a:br>
              <a:rPr lang="en-US" sz="2000" b="1" cap="all" dirty="0">
                <a:solidFill>
                  <a:srgbClr val="333399"/>
                </a:solidFill>
              </a:rPr>
            </a:br>
            <a:r>
              <a:rPr lang="en-US" sz="2000" b="1" dirty="0">
                <a:solidFill>
                  <a:srgbClr val="333399"/>
                </a:solidFill>
              </a:rPr>
              <a:t>with power of</a:t>
            </a:r>
            <a:r>
              <a:rPr lang="ru-RU" sz="2000" b="1" dirty="0">
                <a:solidFill>
                  <a:srgbClr val="333399"/>
                </a:solidFill>
              </a:rPr>
              <a:t>  300 </a:t>
            </a:r>
            <a:r>
              <a:rPr lang="en-US" sz="2000" b="1" dirty="0">
                <a:solidFill>
                  <a:srgbClr val="333399"/>
                </a:solidFill>
              </a:rPr>
              <a:t>kW</a:t>
            </a:r>
            <a:endParaRPr lang="ru-RU" sz="2000" b="1" dirty="0">
              <a:solidFill>
                <a:srgbClr val="333399"/>
              </a:solidFill>
            </a:endParaRPr>
          </a:p>
        </p:txBody>
      </p:sp>
      <p:pic>
        <p:nvPicPr>
          <p:cNvPr id="169986" name="Рисунок 3" descr="Схема ТГУ-300.png"/>
          <p:cNvPicPr>
            <a:picLocks noChangeAspect="1"/>
          </p:cNvPicPr>
          <p:nvPr/>
        </p:nvPicPr>
        <p:blipFill>
          <a:blip r:embed="rId3" cstate="print"/>
          <a:srcRect/>
          <a:stretch>
            <a:fillRect/>
          </a:stretch>
        </p:blipFill>
        <p:spPr bwMode="auto">
          <a:xfrm>
            <a:off x="266700" y="1276350"/>
            <a:ext cx="8610600" cy="4305300"/>
          </a:xfrm>
          <a:prstGeom prst="rect">
            <a:avLst/>
          </a:prstGeom>
          <a:noFill/>
          <a:ln w="9525">
            <a:noFill/>
            <a:miter lim="800000"/>
            <a:headEnd/>
            <a:tailEnd/>
          </a:ln>
        </p:spPr>
      </p:pic>
      <p:sp>
        <p:nvSpPr>
          <p:cNvPr id="169987" name="Text Box 5"/>
          <p:cNvSpPr txBox="1">
            <a:spLocks noChangeArrowheads="1"/>
          </p:cNvSpPr>
          <p:nvPr/>
        </p:nvSpPr>
        <p:spPr bwMode="auto">
          <a:xfrm>
            <a:off x="2543175" y="2659063"/>
            <a:ext cx="776288" cy="430212"/>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Rotation</a:t>
            </a:r>
          </a:p>
          <a:p>
            <a:pPr algn="ctr">
              <a:spcBef>
                <a:spcPct val="50000"/>
              </a:spcBef>
            </a:pPr>
            <a:r>
              <a:rPr lang="en-US" sz="1100"/>
              <a:t>frequency</a:t>
            </a:r>
            <a:endParaRPr lang="ru-RU" sz="1100"/>
          </a:p>
        </p:txBody>
      </p:sp>
      <p:sp>
        <p:nvSpPr>
          <p:cNvPr id="169988" name="Text Box 6"/>
          <p:cNvSpPr txBox="1">
            <a:spLocks noChangeArrowheads="1"/>
          </p:cNvSpPr>
          <p:nvPr/>
        </p:nvSpPr>
        <p:spPr bwMode="auto">
          <a:xfrm>
            <a:off x="7553325" y="1239838"/>
            <a:ext cx="1366838" cy="430212"/>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Gas outlet</a:t>
            </a:r>
          </a:p>
          <a:p>
            <a:pPr algn="ctr">
              <a:spcBef>
                <a:spcPct val="50000"/>
              </a:spcBef>
            </a:pPr>
            <a:r>
              <a:rPr lang="en-US" sz="1100"/>
              <a:t>(high pressure)</a:t>
            </a:r>
            <a:endParaRPr lang="ru-RU" sz="1100"/>
          </a:p>
        </p:txBody>
      </p:sp>
      <p:sp>
        <p:nvSpPr>
          <p:cNvPr id="169989" name="Text Box 7"/>
          <p:cNvSpPr txBox="1">
            <a:spLocks noChangeArrowheads="1"/>
          </p:cNvSpPr>
          <p:nvPr/>
        </p:nvSpPr>
        <p:spPr bwMode="auto">
          <a:xfrm>
            <a:off x="7551738" y="4962525"/>
            <a:ext cx="1366837" cy="430213"/>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Gas outlet</a:t>
            </a:r>
          </a:p>
          <a:p>
            <a:pPr algn="ctr">
              <a:spcBef>
                <a:spcPct val="50000"/>
              </a:spcBef>
            </a:pPr>
            <a:r>
              <a:rPr lang="en-US" sz="1100"/>
              <a:t>(low pressure)</a:t>
            </a:r>
            <a:endParaRPr lang="ru-RU" sz="1100"/>
          </a:p>
        </p:txBody>
      </p:sp>
      <p:sp>
        <p:nvSpPr>
          <p:cNvPr id="169990" name="Text Box 8"/>
          <p:cNvSpPr txBox="1">
            <a:spLocks noChangeArrowheads="1"/>
          </p:cNvSpPr>
          <p:nvPr/>
        </p:nvSpPr>
        <p:spPr bwMode="auto">
          <a:xfrm>
            <a:off x="217488" y="3848100"/>
            <a:ext cx="671512" cy="238125"/>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500"/>
              <a:t>50 Hz</a:t>
            </a:r>
            <a:endParaRPr lang="ru-RU" sz="1500"/>
          </a:p>
        </p:txBody>
      </p:sp>
      <p:sp>
        <p:nvSpPr>
          <p:cNvPr id="169991" name="Text Box 9"/>
          <p:cNvSpPr txBox="1">
            <a:spLocks noChangeArrowheads="1"/>
          </p:cNvSpPr>
          <p:nvPr/>
        </p:nvSpPr>
        <p:spPr bwMode="auto">
          <a:xfrm>
            <a:off x="3656013" y="2008188"/>
            <a:ext cx="681037" cy="177800"/>
          </a:xfrm>
          <a:prstGeom prst="rect">
            <a:avLst/>
          </a:prstGeom>
          <a:solidFill>
            <a:srgbClr val="FF9999"/>
          </a:solidFill>
          <a:ln w="9525">
            <a:solidFill>
              <a:schemeClr val="bg1"/>
            </a:solidFill>
            <a:miter lim="800000"/>
            <a:headEnd/>
            <a:tailEnd/>
          </a:ln>
        </p:spPr>
        <p:txBody>
          <a:bodyPr lIns="0" tIns="0" rIns="0" bIns="0">
            <a:spAutoFit/>
          </a:bodyPr>
          <a:lstStyle/>
          <a:p>
            <a:pPr algn="ctr">
              <a:spcBef>
                <a:spcPct val="50000"/>
              </a:spcBef>
            </a:pPr>
            <a:r>
              <a:rPr lang="en-US" sz="1100" b="1"/>
              <a:t>MBCC</a:t>
            </a:r>
            <a:endParaRPr lang="ru-RU" sz="1100" b="1"/>
          </a:p>
        </p:txBody>
      </p:sp>
      <p:sp>
        <p:nvSpPr>
          <p:cNvPr id="169992" name="Text Box 10"/>
          <p:cNvSpPr txBox="1">
            <a:spLocks noChangeArrowheads="1"/>
          </p:cNvSpPr>
          <p:nvPr/>
        </p:nvSpPr>
        <p:spPr bwMode="auto">
          <a:xfrm>
            <a:off x="4454525" y="2016125"/>
            <a:ext cx="681038" cy="177800"/>
          </a:xfrm>
          <a:prstGeom prst="rect">
            <a:avLst/>
          </a:prstGeom>
          <a:solidFill>
            <a:srgbClr val="00B050"/>
          </a:solidFill>
          <a:ln w="9525">
            <a:solidFill>
              <a:schemeClr val="bg1"/>
            </a:solidFill>
            <a:miter lim="800000"/>
            <a:headEnd/>
            <a:tailEnd/>
          </a:ln>
        </p:spPr>
        <p:txBody>
          <a:bodyPr lIns="0" tIns="0" rIns="0" bIns="0">
            <a:spAutoFit/>
          </a:bodyPr>
          <a:lstStyle/>
          <a:p>
            <a:pPr algn="ctr">
              <a:spcBef>
                <a:spcPct val="50000"/>
              </a:spcBef>
            </a:pPr>
            <a:r>
              <a:rPr lang="en-US" sz="1100" b="1"/>
              <a:t>ACS</a:t>
            </a:r>
            <a:endParaRPr lang="ru-RU" sz="1100" b="1"/>
          </a:p>
        </p:txBody>
      </p:sp>
      <p:sp>
        <p:nvSpPr>
          <p:cNvPr id="169993" name="Text Box 11"/>
          <p:cNvSpPr txBox="1">
            <a:spLocks noChangeArrowheads="1"/>
          </p:cNvSpPr>
          <p:nvPr/>
        </p:nvSpPr>
        <p:spPr bwMode="auto">
          <a:xfrm>
            <a:off x="1652588" y="3709988"/>
            <a:ext cx="957262" cy="466725"/>
          </a:xfrm>
          <a:prstGeom prst="rect">
            <a:avLst/>
          </a:prstGeom>
          <a:solidFill>
            <a:schemeClr val="bg1"/>
          </a:solidFill>
          <a:ln w="9525">
            <a:solidFill>
              <a:schemeClr val="tx1"/>
            </a:solidFill>
            <a:miter lim="800000"/>
            <a:headEnd/>
            <a:tailEnd/>
          </a:ln>
        </p:spPr>
        <p:txBody>
          <a:bodyPr lIns="0" tIns="0" rIns="0" bIns="0">
            <a:spAutoFit/>
          </a:bodyPr>
          <a:lstStyle/>
          <a:p>
            <a:pPr algn="ctr">
              <a:spcBef>
                <a:spcPct val="50000"/>
              </a:spcBef>
            </a:pPr>
            <a:r>
              <a:rPr lang="en-US" sz="1000"/>
              <a:t>Frequency and voltage converter</a:t>
            </a:r>
            <a:endParaRPr lang="ru-RU" sz="1000"/>
          </a:p>
        </p:txBody>
      </p:sp>
    </p:spTree>
  </p:cSld>
  <p:clrMapOvr>
    <a:masterClrMapping/>
  </p:clrMapOvr>
  <p:transition>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0" y="454025"/>
            <a:ext cx="9144000" cy="708025"/>
          </a:xfrm>
          <a:prstGeom prst="rect">
            <a:avLst/>
          </a:prstGeom>
          <a:noFill/>
          <a:ln w="9525">
            <a:noFill/>
            <a:miter lim="800000"/>
            <a:headEnd/>
            <a:tailEnd/>
          </a:ln>
        </p:spPr>
        <p:txBody>
          <a:bodyPr>
            <a:spAutoFit/>
          </a:bodyPr>
          <a:lstStyle/>
          <a:p>
            <a:pPr algn="ctr">
              <a:defRPr/>
            </a:pPr>
            <a:r>
              <a:rPr lang="en-US" sz="2000" b="1" cap="all" dirty="0">
                <a:solidFill>
                  <a:srgbClr val="333399"/>
                </a:solidFill>
              </a:rPr>
              <a:t>Expander-generator plant</a:t>
            </a:r>
            <a:br>
              <a:rPr lang="en-US" sz="2000" b="1" cap="all" dirty="0">
                <a:solidFill>
                  <a:srgbClr val="333399"/>
                </a:solidFill>
              </a:rPr>
            </a:br>
            <a:r>
              <a:rPr lang="en-US" sz="2000" b="1" dirty="0">
                <a:solidFill>
                  <a:srgbClr val="333399"/>
                </a:solidFill>
              </a:rPr>
              <a:t>with power of</a:t>
            </a:r>
            <a:r>
              <a:rPr lang="ru-RU" sz="2000" b="1" dirty="0">
                <a:solidFill>
                  <a:srgbClr val="333399"/>
                </a:solidFill>
              </a:rPr>
              <a:t>  300 </a:t>
            </a:r>
            <a:r>
              <a:rPr lang="en-US" sz="2000" b="1" dirty="0">
                <a:solidFill>
                  <a:srgbClr val="333399"/>
                </a:solidFill>
              </a:rPr>
              <a:t>kW</a:t>
            </a:r>
            <a:r>
              <a:rPr lang="ru-RU" sz="2000" dirty="0">
                <a:solidFill>
                  <a:schemeClr val="tx2"/>
                </a:solidFill>
              </a:rPr>
              <a:t> </a:t>
            </a:r>
          </a:p>
        </p:txBody>
      </p:sp>
      <p:pic>
        <p:nvPicPr>
          <p:cNvPr id="4" name="TGU_300.wmv">
            <a:hlinkClick r:id="" action="ppaction://media"/>
          </p:cNvPr>
          <p:cNvPicPr>
            <a:picLocks noRot="1" noChangeAspect="1"/>
          </p:cNvPicPr>
          <p:nvPr>
            <a:videoFile r:link="rId1"/>
          </p:nvPr>
        </p:nvPicPr>
        <p:blipFill>
          <a:blip r:embed="rId4" cstate="print"/>
          <a:srcRect/>
          <a:stretch>
            <a:fillRect/>
          </a:stretch>
        </p:blipFill>
        <p:spPr bwMode="auto">
          <a:xfrm>
            <a:off x="0" y="1228725"/>
            <a:ext cx="9144000" cy="5143500"/>
          </a:xfrm>
          <a:prstGeom prst="rect">
            <a:avLst/>
          </a:prstGeom>
          <a:noFill/>
          <a:ln w="9525">
            <a:no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0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Picture 2" descr="IMG_0576+"/>
          <p:cNvPicPr>
            <a:picLocks noGrp="1" noChangeAspect="1" noChangeArrowheads="1"/>
          </p:cNvPicPr>
          <p:nvPr>
            <p:ph/>
          </p:nvPr>
        </p:nvPicPr>
        <p:blipFill>
          <a:blip r:embed="rId3" cstate="print"/>
          <a:srcRect/>
          <a:stretch>
            <a:fillRect/>
          </a:stretch>
        </p:blipFill>
        <p:spPr bwMode="auto">
          <a:xfrm>
            <a:off x="1692275" y="2041525"/>
            <a:ext cx="5759450" cy="4321175"/>
          </a:xfrm>
          <a:effectLst>
            <a:outerShdw blurRad="292100" dist="139700" dir="2700000" algn="tl" rotWithShape="0">
              <a:srgbClr val="333333">
                <a:alpha val="65000"/>
              </a:srgbClr>
            </a:outerShdw>
          </a:effectLst>
        </p:spPr>
      </p:pic>
      <p:sp>
        <p:nvSpPr>
          <p:cNvPr id="316419" name="Text Box 3"/>
          <p:cNvSpPr txBox="1">
            <a:spLocks noChangeArrowheads="1"/>
          </p:cNvSpPr>
          <p:nvPr/>
        </p:nvSpPr>
        <p:spPr bwMode="auto">
          <a:xfrm>
            <a:off x="0" y="476250"/>
            <a:ext cx="9144000" cy="400050"/>
          </a:xfrm>
          <a:prstGeom prst="rect">
            <a:avLst/>
          </a:prstGeom>
          <a:noFill/>
          <a:ln w="9525">
            <a:noFill/>
            <a:miter lim="800000"/>
            <a:headEnd/>
            <a:tailEnd/>
          </a:ln>
        </p:spPr>
        <p:txBody>
          <a:bodyPr>
            <a:spAutoFit/>
          </a:bodyPr>
          <a:lstStyle/>
          <a:p>
            <a:pPr marL="457200" indent="-457200" algn="ctr"/>
            <a:r>
              <a:rPr lang="en-US" sz="2000" b="1">
                <a:solidFill>
                  <a:srgbClr val="003399"/>
                </a:solidFill>
              </a:rPr>
              <a:t>UTDU ACS</a:t>
            </a:r>
            <a:endParaRPr lang="ru-RU" sz="2000" b="1">
              <a:solidFill>
                <a:srgbClr val="003399"/>
              </a:solidFill>
            </a:endParaRPr>
          </a:p>
        </p:txBody>
      </p:sp>
      <p:sp>
        <p:nvSpPr>
          <p:cNvPr id="316420" name="Rectangle 4"/>
          <p:cNvSpPr>
            <a:spLocks noChangeArrowheads="1"/>
          </p:cNvSpPr>
          <p:nvPr/>
        </p:nvSpPr>
        <p:spPr bwMode="auto">
          <a:xfrm>
            <a:off x="139700" y="836613"/>
            <a:ext cx="9004300" cy="1235075"/>
          </a:xfrm>
          <a:prstGeom prst="rect">
            <a:avLst/>
          </a:prstGeom>
          <a:noFill/>
          <a:ln w="9525">
            <a:noFill/>
            <a:miter lim="800000"/>
            <a:headEnd/>
            <a:tailEnd/>
          </a:ln>
        </p:spPr>
        <p:txBody>
          <a:bodyPr>
            <a:spAutoFit/>
          </a:bodyPr>
          <a:lstStyle/>
          <a:p>
            <a:pPr>
              <a:tabLst>
                <a:tab pos="357188" algn="l"/>
              </a:tabLst>
            </a:pPr>
            <a:r>
              <a:rPr lang="en-US" sz="1500" b="1" i="1">
                <a:solidFill>
                  <a:srgbClr val="CC0000"/>
                </a:solidFill>
              </a:rPr>
              <a:t>The important component of UTDU is the automatic control system </a:t>
            </a:r>
            <a:r>
              <a:rPr lang="ru-RU" sz="1500" b="1" i="1">
                <a:solidFill>
                  <a:srgbClr val="CC0000"/>
                </a:solidFill>
              </a:rPr>
              <a:t>(</a:t>
            </a:r>
            <a:r>
              <a:rPr lang="en-US" sz="1500" b="1" i="1">
                <a:solidFill>
                  <a:srgbClr val="CC0000"/>
                </a:solidFill>
              </a:rPr>
              <a:t>ACS</a:t>
            </a:r>
            <a:r>
              <a:rPr lang="ru-RU" sz="1500" b="1" i="1">
                <a:solidFill>
                  <a:srgbClr val="CC0000"/>
                </a:solidFill>
              </a:rPr>
              <a:t>), </a:t>
            </a:r>
            <a:r>
              <a:rPr lang="en-US" sz="1500" b="1" i="1">
                <a:solidFill>
                  <a:srgbClr val="CC0000"/>
                </a:solidFill>
              </a:rPr>
              <a:t>which is the main logic and control element of the plant</a:t>
            </a:r>
            <a:r>
              <a:rPr lang="ru-RU" sz="1500" b="1" i="1">
                <a:solidFill>
                  <a:srgbClr val="CC0000"/>
                </a:solidFill>
              </a:rPr>
              <a:t>. </a:t>
            </a:r>
          </a:p>
          <a:p>
            <a:pPr>
              <a:tabLst>
                <a:tab pos="357188" algn="l"/>
              </a:tabLst>
            </a:pPr>
            <a:r>
              <a:rPr lang="en-US" sz="1500" b="1" i="1">
                <a:solidFill>
                  <a:srgbClr val="CC0000"/>
                </a:solidFill>
              </a:rPr>
              <a:t>ACS</a:t>
            </a:r>
            <a:r>
              <a:rPr lang="ru-RU" sz="1500" b="1" i="1">
                <a:solidFill>
                  <a:srgbClr val="CC0000"/>
                </a:solidFill>
              </a:rPr>
              <a:t> </a:t>
            </a:r>
            <a:r>
              <a:rPr lang="en-US" sz="1500" b="1" i="1">
                <a:solidFill>
                  <a:srgbClr val="CC0000"/>
                </a:solidFill>
              </a:rPr>
              <a:t>provides remote</a:t>
            </a:r>
            <a:r>
              <a:rPr lang="ru-RU" sz="1500" b="1" i="1">
                <a:solidFill>
                  <a:srgbClr val="CC0000"/>
                </a:solidFill>
              </a:rPr>
              <a:t> </a:t>
            </a:r>
            <a:r>
              <a:rPr lang="en-US" sz="1500" b="1" i="1">
                <a:solidFill>
                  <a:srgbClr val="CC0000"/>
                </a:solidFill>
              </a:rPr>
              <a:t>automated</a:t>
            </a:r>
            <a:r>
              <a:rPr lang="ru-RU" sz="1500" b="1" i="1">
                <a:solidFill>
                  <a:srgbClr val="CC0000"/>
                </a:solidFill>
              </a:rPr>
              <a:t> </a:t>
            </a:r>
            <a:r>
              <a:rPr lang="en-US" sz="1500" b="1" i="1">
                <a:solidFill>
                  <a:srgbClr val="CC0000"/>
                </a:solidFill>
              </a:rPr>
              <a:t>control of preparation and start up of</a:t>
            </a:r>
            <a:r>
              <a:rPr lang="ru-RU" sz="1500" b="1" i="1">
                <a:solidFill>
                  <a:srgbClr val="CC0000"/>
                </a:solidFill>
              </a:rPr>
              <a:t> </a:t>
            </a:r>
            <a:r>
              <a:rPr lang="en-US" sz="1500" b="1" i="1">
                <a:solidFill>
                  <a:srgbClr val="CC0000"/>
                </a:solidFill>
              </a:rPr>
              <a:t>the plant</a:t>
            </a:r>
            <a:r>
              <a:rPr lang="ru-RU" sz="1500" b="1" i="1">
                <a:solidFill>
                  <a:srgbClr val="CC0000"/>
                </a:solidFill>
              </a:rPr>
              <a:t>, </a:t>
            </a:r>
            <a:r>
              <a:rPr lang="en-US" sz="1500" b="1" i="1">
                <a:solidFill>
                  <a:srgbClr val="CC0000"/>
                </a:solidFill>
              </a:rPr>
              <a:t>control and regulation of parameters in the process of operation</a:t>
            </a:r>
            <a:r>
              <a:rPr lang="ru-RU" sz="1500" b="1" i="1">
                <a:solidFill>
                  <a:srgbClr val="CC0000"/>
                </a:solidFill>
              </a:rPr>
              <a:t>, </a:t>
            </a:r>
            <a:r>
              <a:rPr lang="en-US" sz="1500" b="1" i="1">
                <a:solidFill>
                  <a:srgbClr val="CC0000"/>
                </a:solidFill>
              </a:rPr>
              <a:t>standard and emergency</a:t>
            </a:r>
            <a:r>
              <a:rPr lang="ru-RU" sz="1500" b="1" i="1">
                <a:solidFill>
                  <a:srgbClr val="CC0000"/>
                </a:solidFill>
              </a:rPr>
              <a:t> </a:t>
            </a:r>
            <a:r>
              <a:rPr lang="en-US" sz="1500" b="1" i="1">
                <a:solidFill>
                  <a:srgbClr val="CC0000"/>
                </a:solidFill>
              </a:rPr>
              <a:t>stop of the plant</a:t>
            </a:r>
            <a:r>
              <a:rPr lang="ru-RU" sz="1500" b="1" i="1">
                <a:solidFill>
                  <a:srgbClr val="CC0000"/>
                </a:solidFill>
              </a:rPr>
              <a:t>, </a:t>
            </a:r>
            <a:r>
              <a:rPr lang="en-US" sz="1500" b="1" i="1">
                <a:solidFill>
                  <a:srgbClr val="CC0000"/>
                </a:solidFill>
              </a:rPr>
              <a:t>display of the controlled parameters on monitor</a:t>
            </a:r>
            <a:r>
              <a:rPr lang="ru-RU" sz="1500" b="1" i="1">
                <a:solidFill>
                  <a:srgbClr val="CC0000"/>
                </a:solidFill>
              </a:rPr>
              <a:t>.</a:t>
            </a:r>
          </a:p>
        </p:txBody>
      </p:sp>
      <p:sp>
        <p:nvSpPr>
          <p:cNvPr id="316422" name="Rectangle 6"/>
          <p:cNvSpPr>
            <a:spLocks noChangeArrowheads="1"/>
          </p:cNvSpPr>
          <p:nvPr/>
        </p:nvSpPr>
        <p:spPr bwMode="auto">
          <a:xfrm>
            <a:off x="0" y="6337300"/>
            <a:ext cx="9144000" cy="320675"/>
          </a:xfrm>
          <a:prstGeom prst="rect">
            <a:avLst/>
          </a:prstGeom>
          <a:noFill/>
          <a:ln w="9525">
            <a:noFill/>
            <a:miter lim="800000"/>
            <a:headEnd/>
            <a:tailEnd/>
          </a:ln>
        </p:spPr>
        <p:txBody>
          <a:bodyPr>
            <a:spAutoFit/>
          </a:bodyPr>
          <a:lstStyle/>
          <a:p>
            <a:pPr algn="ctr">
              <a:tabLst>
                <a:tab pos="357188" algn="l"/>
              </a:tabLst>
            </a:pPr>
            <a:r>
              <a:rPr lang="en-US" sz="1500" b="1" i="1">
                <a:solidFill>
                  <a:srgbClr val="CC0000"/>
                </a:solidFill>
              </a:rPr>
              <a:t>Automated workstation of UDEU</a:t>
            </a:r>
            <a:r>
              <a:rPr lang="ru-RU" sz="1500" b="1" i="1">
                <a:solidFill>
                  <a:srgbClr val="CC0000"/>
                </a:solidFill>
              </a:rPr>
              <a:t>-2500</a:t>
            </a:r>
            <a:r>
              <a:rPr lang="en-US" sz="1500" b="1" i="1">
                <a:solidFill>
                  <a:srgbClr val="CC0000"/>
                </a:solidFill>
              </a:rPr>
              <a:t> ACS</a:t>
            </a:r>
            <a:endParaRPr lang="ru-RU" sz="1500" b="1" i="1">
              <a:solidFill>
                <a:srgbClr val="CC0000"/>
              </a:solidFill>
            </a:endParaRPr>
          </a:p>
        </p:txBody>
      </p:sp>
    </p:spTree>
  </p:cSld>
  <p:clrMapOvr>
    <a:masterClrMapping/>
  </p:clrMapOvr>
  <p:transition>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bwMode="auto">
          <a:xfrm>
            <a:off x="0" y="476250"/>
            <a:ext cx="9144000" cy="6477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b="1" smtClean="0">
                <a:solidFill>
                  <a:srgbClr val="003399"/>
                </a:solidFill>
              </a:rPr>
              <a:t>UTDU ACS</a:t>
            </a:r>
            <a:r>
              <a:rPr lang="ru-RU" sz="2000" b="1" smtClean="0">
                <a:solidFill>
                  <a:srgbClr val="003399"/>
                </a:solidFill>
              </a:rPr>
              <a:t/>
            </a:r>
            <a:br>
              <a:rPr lang="ru-RU" sz="2000" b="1" smtClean="0">
                <a:solidFill>
                  <a:srgbClr val="003399"/>
                </a:solidFill>
              </a:rPr>
            </a:br>
            <a:r>
              <a:rPr lang="en-US" sz="2000" b="1" smtClean="0">
                <a:solidFill>
                  <a:srgbClr val="003399"/>
                </a:solidFill>
              </a:rPr>
              <a:t>STANDARD MEMO PAGE</a:t>
            </a:r>
            <a:r>
              <a:rPr lang="ru-RU" sz="2000" b="1" smtClean="0">
                <a:solidFill>
                  <a:srgbClr val="003399"/>
                </a:solidFill>
              </a:rPr>
              <a:t> </a:t>
            </a:r>
            <a:r>
              <a:rPr lang="en-US" sz="2000" b="1" smtClean="0">
                <a:solidFill>
                  <a:srgbClr val="003399"/>
                </a:solidFill>
              </a:rPr>
              <a:t>OF</a:t>
            </a:r>
            <a:r>
              <a:rPr lang="ru-RU" sz="2000" b="1" smtClean="0">
                <a:solidFill>
                  <a:srgbClr val="003399"/>
                </a:solidFill>
              </a:rPr>
              <a:t> </a:t>
            </a:r>
            <a:r>
              <a:rPr lang="en-US" sz="2000" b="1" smtClean="0">
                <a:solidFill>
                  <a:srgbClr val="003399"/>
                </a:solidFill>
              </a:rPr>
              <a:t>OPERATOR AUTOMATED WORKSTATION</a:t>
            </a:r>
            <a:endParaRPr lang="ru-RU" sz="2000" b="1" smtClean="0">
              <a:solidFill>
                <a:srgbClr val="003399"/>
              </a:solidFill>
            </a:endParaRPr>
          </a:p>
        </p:txBody>
      </p:sp>
      <p:pic>
        <p:nvPicPr>
          <p:cNvPr id="326660" name="Picture 4" descr="1"/>
          <p:cNvPicPr>
            <a:picLocks noChangeAspect="1" noChangeArrowheads="1"/>
          </p:cNvPicPr>
          <p:nvPr/>
        </p:nvPicPr>
        <p:blipFill>
          <a:blip r:embed="rId2" cstate="print"/>
          <a:srcRect/>
          <a:stretch>
            <a:fillRect/>
          </a:stretch>
        </p:blipFill>
        <p:spPr bwMode="auto">
          <a:xfrm>
            <a:off x="1692275" y="1363663"/>
            <a:ext cx="5759450" cy="48053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95288" y="444500"/>
            <a:ext cx="8353425" cy="708025"/>
          </a:xfrm>
          <a:prstGeom prst="rect">
            <a:avLst/>
          </a:prstGeom>
          <a:noFill/>
          <a:ln w="9525">
            <a:noFill/>
            <a:miter lim="800000"/>
            <a:headEnd/>
            <a:tailEnd/>
          </a:ln>
        </p:spPr>
        <p:txBody>
          <a:bodyPr>
            <a:spAutoFit/>
          </a:bodyPr>
          <a:lstStyle/>
          <a:p>
            <a:pPr marL="457200" indent="-457200" algn="ctr">
              <a:defRPr/>
            </a:pPr>
            <a:r>
              <a:rPr lang="en-US" sz="2000" b="1" cap="all" dirty="0">
                <a:solidFill>
                  <a:srgbClr val="003399"/>
                </a:solidFill>
              </a:rPr>
              <a:t>Gas-water heat exchanger</a:t>
            </a:r>
            <a:r>
              <a:rPr lang="ru-RU" sz="2000" b="1" cap="all" dirty="0">
                <a:solidFill>
                  <a:srgbClr val="003399"/>
                </a:solidFill>
              </a:rPr>
              <a:t> </a:t>
            </a:r>
            <a:endParaRPr lang="en-US" sz="2000" b="1" cap="all" dirty="0">
              <a:solidFill>
                <a:srgbClr val="003399"/>
              </a:solidFill>
            </a:endParaRPr>
          </a:p>
          <a:p>
            <a:pPr marL="457200" indent="-457200" algn="ctr">
              <a:defRPr/>
            </a:pPr>
            <a:r>
              <a:rPr lang="en-US" sz="2000" b="1" dirty="0">
                <a:solidFill>
                  <a:srgbClr val="003399"/>
                </a:solidFill>
              </a:rPr>
              <a:t>for gas heating at UTDU inlet</a:t>
            </a:r>
            <a:r>
              <a:rPr lang="ru-RU" sz="2000" b="1" dirty="0">
                <a:solidFill>
                  <a:srgbClr val="003399"/>
                </a:solidFill>
              </a:rPr>
              <a:t> </a:t>
            </a:r>
            <a:r>
              <a:rPr lang="en-US" sz="2000" b="1" dirty="0">
                <a:solidFill>
                  <a:srgbClr val="003399"/>
                </a:solidFill>
              </a:rPr>
              <a:t> </a:t>
            </a:r>
            <a:r>
              <a:rPr lang="ru-RU" sz="2000" b="1" dirty="0">
                <a:solidFill>
                  <a:srgbClr val="003399"/>
                </a:solidFill>
              </a:rPr>
              <a:t>(800 Т</a:t>
            </a:r>
            <a:r>
              <a:rPr lang="en-US" sz="2000" b="1" dirty="0">
                <a:solidFill>
                  <a:srgbClr val="003399"/>
                </a:solidFill>
              </a:rPr>
              <a:t>U</a:t>
            </a:r>
            <a:r>
              <a:rPr lang="ru-RU" sz="2000" b="1" dirty="0">
                <a:solidFill>
                  <a:srgbClr val="003399"/>
                </a:solidFill>
              </a:rPr>
              <a:t>-6,3-М1-4,5-2К)</a:t>
            </a:r>
          </a:p>
        </p:txBody>
      </p:sp>
      <p:pic>
        <p:nvPicPr>
          <p:cNvPr id="177154" name="Picture 3" descr="теплообменник"/>
          <p:cNvPicPr>
            <a:picLocks noChangeAspect="1" noChangeArrowheads="1"/>
          </p:cNvPicPr>
          <p:nvPr/>
        </p:nvPicPr>
        <p:blipFill>
          <a:blip r:embed="rId3" cstate="print"/>
          <a:srcRect/>
          <a:stretch>
            <a:fillRect/>
          </a:stretch>
        </p:blipFill>
        <p:spPr bwMode="auto">
          <a:xfrm>
            <a:off x="173038" y="1341438"/>
            <a:ext cx="8797925" cy="4764087"/>
          </a:xfrm>
          <a:prstGeom prst="rect">
            <a:avLst/>
          </a:prstGeom>
          <a:noFill/>
          <a:ln w="9525">
            <a:noFill/>
            <a:miter lim="800000"/>
            <a:headEnd/>
            <a:tailEnd/>
          </a:ln>
        </p:spPr>
      </p:pic>
      <p:sp>
        <p:nvSpPr>
          <p:cNvPr id="177155" name="Text Box 5"/>
          <p:cNvSpPr txBox="1">
            <a:spLocks noChangeArrowheads="1"/>
          </p:cNvSpPr>
          <p:nvPr/>
        </p:nvSpPr>
        <p:spPr bwMode="auto">
          <a:xfrm>
            <a:off x="5654675" y="1425575"/>
            <a:ext cx="1290638" cy="346075"/>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Heat exchanger pipes Ø20x2</a:t>
            </a:r>
          </a:p>
        </p:txBody>
      </p:sp>
      <p:sp>
        <p:nvSpPr>
          <p:cNvPr id="177156" name="Text Box 6"/>
          <p:cNvSpPr txBox="1">
            <a:spLocks noChangeArrowheads="1"/>
          </p:cNvSpPr>
          <p:nvPr/>
        </p:nvSpPr>
        <p:spPr bwMode="auto">
          <a:xfrm>
            <a:off x="4129088" y="2262188"/>
            <a:ext cx="852487" cy="177800"/>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1100"/>
              <a:t>H = 627 mm</a:t>
            </a:r>
          </a:p>
        </p:txBody>
      </p:sp>
      <p:sp>
        <p:nvSpPr>
          <p:cNvPr id="177157" name="Text Box 7"/>
          <p:cNvSpPr txBox="1">
            <a:spLocks noChangeArrowheads="1"/>
          </p:cNvSpPr>
          <p:nvPr/>
        </p:nvSpPr>
        <p:spPr bwMode="auto">
          <a:xfrm>
            <a:off x="1338263" y="1681163"/>
            <a:ext cx="1376362" cy="177800"/>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Gas inlet (DN 300)</a:t>
            </a:r>
          </a:p>
        </p:txBody>
      </p:sp>
      <p:sp>
        <p:nvSpPr>
          <p:cNvPr id="177158" name="Text Box 8"/>
          <p:cNvSpPr txBox="1">
            <a:spLocks noChangeArrowheads="1"/>
          </p:cNvSpPr>
          <p:nvPr/>
        </p:nvSpPr>
        <p:spPr bwMode="auto">
          <a:xfrm>
            <a:off x="2765425" y="1708150"/>
            <a:ext cx="1376363" cy="177800"/>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Water inlet (DN 300)</a:t>
            </a:r>
          </a:p>
        </p:txBody>
      </p:sp>
      <p:sp>
        <p:nvSpPr>
          <p:cNvPr id="177159" name="Text Box 9"/>
          <p:cNvSpPr txBox="1">
            <a:spLocks noChangeArrowheads="1"/>
          </p:cNvSpPr>
          <p:nvPr/>
        </p:nvSpPr>
        <p:spPr bwMode="auto">
          <a:xfrm>
            <a:off x="279400" y="3327400"/>
            <a:ext cx="661988" cy="177800"/>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Ø 800 mm</a:t>
            </a:r>
          </a:p>
        </p:txBody>
      </p:sp>
      <p:sp>
        <p:nvSpPr>
          <p:cNvPr id="177160" name="Text Box 10"/>
          <p:cNvSpPr txBox="1">
            <a:spLocks noChangeArrowheads="1"/>
          </p:cNvSpPr>
          <p:nvPr/>
        </p:nvSpPr>
        <p:spPr bwMode="auto">
          <a:xfrm>
            <a:off x="1574800" y="5127625"/>
            <a:ext cx="1223963" cy="430213"/>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Gas outlet</a:t>
            </a:r>
          </a:p>
          <a:p>
            <a:pPr algn="ctr">
              <a:spcBef>
                <a:spcPct val="50000"/>
              </a:spcBef>
            </a:pPr>
            <a:r>
              <a:rPr lang="en-US" sz="1100"/>
              <a:t> (DN 300)</a:t>
            </a:r>
          </a:p>
        </p:txBody>
      </p:sp>
      <p:sp>
        <p:nvSpPr>
          <p:cNvPr id="177161" name="Text Box 11"/>
          <p:cNvSpPr txBox="1">
            <a:spLocks noChangeArrowheads="1"/>
          </p:cNvSpPr>
          <p:nvPr/>
        </p:nvSpPr>
        <p:spPr bwMode="auto">
          <a:xfrm>
            <a:off x="6954838" y="5154613"/>
            <a:ext cx="1223962" cy="430212"/>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Water outlet</a:t>
            </a:r>
          </a:p>
          <a:p>
            <a:pPr algn="ctr">
              <a:spcBef>
                <a:spcPct val="50000"/>
              </a:spcBef>
            </a:pPr>
            <a:r>
              <a:rPr lang="en-US" sz="1100"/>
              <a:t> (DN 300)</a:t>
            </a:r>
          </a:p>
        </p:txBody>
      </p:sp>
      <p:sp>
        <p:nvSpPr>
          <p:cNvPr id="177162" name="Text Box 12"/>
          <p:cNvSpPr txBox="1">
            <a:spLocks noChangeArrowheads="1"/>
          </p:cNvSpPr>
          <p:nvPr/>
        </p:nvSpPr>
        <p:spPr bwMode="auto">
          <a:xfrm>
            <a:off x="4535488" y="5783263"/>
            <a:ext cx="1223962" cy="177800"/>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L = 9050 mm</a:t>
            </a:r>
          </a:p>
        </p:txBody>
      </p:sp>
      <p:sp>
        <p:nvSpPr>
          <p:cNvPr id="177163" name="Text Box 13"/>
          <p:cNvSpPr txBox="1">
            <a:spLocks noChangeArrowheads="1"/>
          </p:cNvSpPr>
          <p:nvPr/>
        </p:nvSpPr>
        <p:spPr bwMode="auto">
          <a:xfrm>
            <a:off x="4381500" y="5153025"/>
            <a:ext cx="1223963" cy="177800"/>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L = 4500 mm</a:t>
            </a:r>
          </a:p>
        </p:txBody>
      </p:sp>
      <p:sp>
        <p:nvSpPr>
          <p:cNvPr id="177164" name="Text Box 14"/>
          <p:cNvSpPr txBox="1">
            <a:spLocks noChangeArrowheads="1"/>
          </p:cNvSpPr>
          <p:nvPr/>
        </p:nvSpPr>
        <p:spPr bwMode="auto">
          <a:xfrm>
            <a:off x="4314825" y="4514850"/>
            <a:ext cx="1223963" cy="177800"/>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L0 = 3000 mm</a:t>
            </a:r>
          </a:p>
        </p:txBody>
      </p:sp>
      <p:sp>
        <p:nvSpPr>
          <p:cNvPr id="177165" name="Text Box 15"/>
          <p:cNvSpPr txBox="1">
            <a:spLocks noChangeArrowheads="1"/>
          </p:cNvSpPr>
          <p:nvPr/>
        </p:nvSpPr>
        <p:spPr bwMode="auto">
          <a:xfrm>
            <a:off x="5543550" y="4762500"/>
            <a:ext cx="1223963" cy="177800"/>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Casing</a:t>
            </a:r>
          </a:p>
        </p:txBody>
      </p:sp>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Drossel_Flow.wmv">
            <a:hlinkClick r:id="" action="ppaction://media"/>
          </p:cNvPr>
          <p:cNvPicPr>
            <a:picLocks noRot="1" noChangeAspect="1"/>
          </p:cNvPicPr>
          <p:nvPr>
            <a:videoFile r:link="rId1"/>
          </p:nvPr>
        </p:nvPicPr>
        <p:blipFill>
          <a:blip r:embed="rId3" cstate="print"/>
          <a:srcRect/>
          <a:stretch>
            <a:fillRect/>
          </a:stretch>
        </p:blipFill>
        <p:spPr bwMode="auto">
          <a:xfrm>
            <a:off x="0" y="1143000"/>
            <a:ext cx="9144000" cy="5143500"/>
          </a:xfrm>
          <a:prstGeom prst="rect">
            <a:avLst/>
          </a:prstGeom>
          <a:noFill/>
          <a:ln w="9525">
            <a:noFill/>
            <a:miter lim="800000"/>
            <a:headEnd/>
            <a:tailEnd/>
          </a:ln>
        </p:spPr>
      </p:pic>
      <p:sp>
        <p:nvSpPr>
          <p:cNvPr id="16" name="Text Box 2"/>
          <p:cNvSpPr txBox="1">
            <a:spLocks noChangeArrowheads="1"/>
          </p:cNvSpPr>
          <p:nvPr/>
        </p:nvSpPr>
        <p:spPr bwMode="auto">
          <a:xfrm>
            <a:off x="0" y="476250"/>
            <a:ext cx="9144000" cy="708025"/>
          </a:xfrm>
          <a:prstGeom prst="rect">
            <a:avLst/>
          </a:prstGeom>
          <a:noFill/>
          <a:ln w="9525">
            <a:noFill/>
            <a:miter lim="800000"/>
            <a:headEnd/>
            <a:tailEnd/>
          </a:ln>
        </p:spPr>
        <p:txBody>
          <a:bodyPr>
            <a:spAutoFit/>
          </a:bodyPr>
          <a:lstStyle/>
          <a:p>
            <a:pPr marL="457200" indent="-457200" algn="ctr">
              <a:defRPr/>
            </a:pPr>
            <a:r>
              <a:rPr lang="en-US" sz="2000" b="1" cap="all" dirty="0">
                <a:solidFill>
                  <a:srgbClr val="003399"/>
                </a:solidFill>
              </a:rPr>
              <a:t>Pressure drop in main gas pipeline </a:t>
            </a:r>
          </a:p>
          <a:p>
            <a:pPr marL="457200" indent="-457200" algn="ctr">
              <a:defRPr/>
            </a:pPr>
            <a:r>
              <a:rPr lang="en-US" sz="2000" b="1" cap="all" dirty="0">
                <a:solidFill>
                  <a:srgbClr val="003399"/>
                </a:solidFill>
              </a:rPr>
              <a:t>with the use of throttling orifice</a:t>
            </a:r>
            <a:endParaRPr lang="ru-RU" sz="2000" b="1" cap="all" dirty="0">
              <a:solidFill>
                <a:srgbClr val="003399"/>
              </a:solidFill>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4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after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593725"/>
            <a:ext cx="9144000" cy="708025"/>
          </a:xfrm>
          <a:prstGeom prst="rect">
            <a:avLst/>
          </a:prstGeom>
          <a:noFill/>
          <a:ln w="9525">
            <a:noFill/>
            <a:miter lim="800000"/>
            <a:headEnd/>
            <a:tailEnd/>
          </a:ln>
        </p:spPr>
        <p:txBody>
          <a:bodyPr>
            <a:spAutoFit/>
          </a:bodyPr>
          <a:lstStyle/>
          <a:p>
            <a:pPr marL="457200" indent="-457200" algn="ctr">
              <a:defRPr/>
            </a:pPr>
            <a:r>
              <a:rPr lang="en-US" sz="2000" b="1" cap="all" dirty="0">
                <a:solidFill>
                  <a:srgbClr val="003399"/>
                </a:solidFill>
              </a:rPr>
              <a:t>Gas-water energy-saving heat exchanger </a:t>
            </a:r>
          </a:p>
          <a:p>
            <a:pPr marL="457200" indent="-457200" algn="ctr">
              <a:defRPr/>
            </a:pPr>
            <a:r>
              <a:rPr lang="en-US" sz="2000" b="1" dirty="0">
                <a:solidFill>
                  <a:srgbClr val="003399"/>
                </a:solidFill>
              </a:rPr>
              <a:t>at</a:t>
            </a:r>
            <a:r>
              <a:rPr lang="ru-RU" sz="2000" b="1" dirty="0">
                <a:solidFill>
                  <a:srgbClr val="003399"/>
                </a:solidFill>
              </a:rPr>
              <a:t> </a:t>
            </a:r>
            <a:r>
              <a:rPr lang="en-US" sz="2000" b="1" dirty="0">
                <a:solidFill>
                  <a:srgbClr val="003399"/>
                </a:solidFill>
              </a:rPr>
              <a:t>UTDU outlet for generator and reducer cooling</a:t>
            </a:r>
            <a:endParaRPr lang="ru-RU" sz="2000" b="1" dirty="0">
              <a:solidFill>
                <a:srgbClr val="003399"/>
              </a:solidFill>
            </a:endParaRPr>
          </a:p>
        </p:txBody>
      </p:sp>
      <p:pic>
        <p:nvPicPr>
          <p:cNvPr id="179202" name="Picture 3" descr="теплообменник3"/>
          <p:cNvPicPr>
            <a:picLocks noChangeAspect="1" noChangeArrowheads="1"/>
          </p:cNvPicPr>
          <p:nvPr/>
        </p:nvPicPr>
        <p:blipFill>
          <a:blip r:embed="rId3" cstate="print"/>
          <a:srcRect/>
          <a:stretch>
            <a:fillRect/>
          </a:stretch>
        </p:blipFill>
        <p:spPr bwMode="auto">
          <a:xfrm>
            <a:off x="468313" y="1604963"/>
            <a:ext cx="8207375" cy="4278312"/>
          </a:xfrm>
          <a:prstGeom prst="rect">
            <a:avLst/>
          </a:prstGeom>
          <a:noFill/>
          <a:ln w="9525">
            <a:noFill/>
            <a:miter lim="800000"/>
            <a:headEnd/>
            <a:tailEnd/>
          </a:ln>
        </p:spPr>
      </p:pic>
      <p:sp>
        <p:nvSpPr>
          <p:cNvPr id="179203" name="Text Box 5"/>
          <p:cNvSpPr txBox="1">
            <a:spLocks noChangeArrowheads="1"/>
          </p:cNvSpPr>
          <p:nvPr/>
        </p:nvSpPr>
        <p:spPr bwMode="auto">
          <a:xfrm>
            <a:off x="407988" y="3317875"/>
            <a:ext cx="663575" cy="177800"/>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1000 mm</a:t>
            </a:r>
          </a:p>
        </p:txBody>
      </p:sp>
      <p:sp>
        <p:nvSpPr>
          <p:cNvPr id="179204" name="Text Box 6"/>
          <p:cNvSpPr txBox="1">
            <a:spLocks noChangeArrowheads="1"/>
          </p:cNvSpPr>
          <p:nvPr/>
        </p:nvSpPr>
        <p:spPr bwMode="auto">
          <a:xfrm>
            <a:off x="1373188" y="1719263"/>
            <a:ext cx="1374775" cy="177800"/>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Gas inlet (DN 300)</a:t>
            </a:r>
          </a:p>
        </p:txBody>
      </p:sp>
      <p:sp>
        <p:nvSpPr>
          <p:cNvPr id="179205" name="Text Box 7"/>
          <p:cNvSpPr txBox="1">
            <a:spLocks noChangeArrowheads="1"/>
          </p:cNvSpPr>
          <p:nvPr/>
        </p:nvSpPr>
        <p:spPr bwMode="auto">
          <a:xfrm>
            <a:off x="2817813" y="1727200"/>
            <a:ext cx="1377950" cy="177800"/>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Water inlet (DN 300)</a:t>
            </a:r>
          </a:p>
        </p:txBody>
      </p:sp>
      <p:sp>
        <p:nvSpPr>
          <p:cNvPr id="179206" name="Text Box 8"/>
          <p:cNvSpPr txBox="1">
            <a:spLocks noChangeArrowheads="1"/>
          </p:cNvSpPr>
          <p:nvPr/>
        </p:nvSpPr>
        <p:spPr bwMode="auto">
          <a:xfrm>
            <a:off x="5135563" y="1654175"/>
            <a:ext cx="1292225" cy="346075"/>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Heat exchanger pipes  20x2</a:t>
            </a:r>
          </a:p>
        </p:txBody>
      </p:sp>
      <p:sp>
        <p:nvSpPr>
          <p:cNvPr id="179207" name="Text Box 9"/>
          <p:cNvSpPr txBox="1">
            <a:spLocks noChangeArrowheads="1"/>
          </p:cNvSpPr>
          <p:nvPr/>
        </p:nvSpPr>
        <p:spPr bwMode="auto">
          <a:xfrm>
            <a:off x="4135438" y="2509838"/>
            <a:ext cx="850900" cy="177800"/>
          </a:xfrm>
          <a:prstGeom prst="rect">
            <a:avLst/>
          </a:prstGeom>
          <a:solidFill>
            <a:schemeClr val="bg1"/>
          </a:solidFill>
          <a:ln w="9525">
            <a:solidFill>
              <a:schemeClr val="bg1"/>
            </a:solidFill>
            <a:miter lim="800000"/>
            <a:headEnd/>
            <a:tailEnd/>
          </a:ln>
        </p:spPr>
        <p:txBody>
          <a:bodyPr lIns="0" tIns="0" rIns="0" bIns="0">
            <a:spAutoFit/>
          </a:bodyPr>
          <a:lstStyle/>
          <a:p>
            <a:pPr>
              <a:spcBef>
                <a:spcPct val="50000"/>
              </a:spcBef>
            </a:pPr>
            <a:r>
              <a:rPr lang="en-US" sz="1100"/>
              <a:t>H = 780 mm</a:t>
            </a:r>
          </a:p>
        </p:txBody>
      </p:sp>
      <p:sp>
        <p:nvSpPr>
          <p:cNvPr id="179208" name="Text Box 10"/>
          <p:cNvSpPr txBox="1">
            <a:spLocks noChangeArrowheads="1"/>
          </p:cNvSpPr>
          <p:nvPr/>
        </p:nvSpPr>
        <p:spPr bwMode="auto">
          <a:xfrm>
            <a:off x="1541463" y="5099050"/>
            <a:ext cx="1225550" cy="430213"/>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Gas outlet</a:t>
            </a:r>
          </a:p>
          <a:p>
            <a:pPr algn="ctr">
              <a:spcBef>
                <a:spcPct val="50000"/>
              </a:spcBef>
            </a:pPr>
            <a:r>
              <a:rPr lang="en-US" sz="1100"/>
              <a:t> (DN 300)</a:t>
            </a:r>
          </a:p>
        </p:txBody>
      </p:sp>
      <p:sp>
        <p:nvSpPr>
          <p:cNvPr id="179209" name="Text Box 11"/>
          <p:cNvSpPr txBox="1">
            <a:spLocks noChangeArrowheads="1"/>
          </p:cNvSpPr>
          <p:nvPr/>
        </p:nvSpPr>
        <p:spPr bwMode="auto">
          <a:xfrm>
            <a:off x="4208463" y="5688013"/>
            <a:ext cx="1222375" cy="177800"/>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L = 5850 mm</a:t>
            </a:r>
          </a:p>
        </p:txBody>
      </p:sp>
      <p:sp>
        <p:nvSpPr>
          <p:cNvPr id="179210" name="Text Box 12"/>
          <p:cNvSpPr txBox="1">
            <a:spLocks noChangeArrowheads="1"/>
          </p:cNvSpPr>
          <p:nvPr/>
        </p:nvSpPr>
        <p:spPr bwMode="auto">
          <a:xfrm>
            <a:off x="4195763" y="5095875"/>
            <a:ext cx="1225550" cy="177800"/>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L = 4000 mm</a:t>
            </a:r>
          </a:p>
        </p:txBody>
      </p:sp>
      <p:sp>
        <p:nvSpPr>
          <p:cNvPr id="179211" name="Text Box 13"/>
          <p:cNvSpPr txBox="1">
            <a:spLocks noChangeArrowheads="1"/>
          </p:cNvSpPr>
          <p:nvPr/>
        </p:nvSpPr>
        <p:spPr bwMode="auto">
          <a:xfrm>
            <a:off x="4252913" y="4752975"/>
            <a:ext cx="1225550" cy="177800"/>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L0 = 2000 mm</a:t>
            </a:r>
          </a:p>
        </p:txBody>
      </p:sp>
      <p:sp>
        <p:nvSpPr>
          <p:cNvPr id="179212" name="Text Box 14"/>
          <p:cNvSpPr txBox="1">
            <a:spLocks noChangeArrowheads="1"/>
          </p:cNvSpPr>
          <p:nvPr/>
        </p:nvSpPr>
        <p:spPr bwMode="auto">
          <a:xfrm>
            <a:off x="4672013" y="4410075"/>
            <a:ext cx="1225550" cy="177800"/>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Casing</a:t>
            </a:r>
          </a:p>
        </p:txBody>
      </p:sp>
      <p:sp>
        <p:nvSpPr>
          <p:cNvPr id="179213" name="Text Box 15"/>
          <p:cNvSpPr txBox="1">
            <a:spLocks noChangeArrowheads="1"/>
          </p:cNvSpPr>
          <p:nvPr/>
        </p:nvSpPr>
        <p:spPr bwMode="auto">
          <a:xfrm>
            <a:off x="7027863" y="5059363"/>
            <a:ext cx="1222375" cy="430212"/>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Water outlet</a:t>
            </a:r>
          </a:p>
          <a:p>
            <a:pPr algn="ctr">
              <a:spcBef>
                <a:spcPct val="50000"/>
              </a:spcBef>
            </a:pPr>
            <a:r>
              <a:rPr lang="en-US" sz="1100"/>
              <a:t> (DN 300)</a:t>
            </a:r>
          </a:p>
        </p:txBody>
      </p:sp>
      <p:sp>
        <p:nvSpPr>
          <p:cNvPr id="179214" name="Text Box 16"/>
          <p:cNvSpPr txBox="1">
            <a:spLocks noChangeArrowheads="1"/>
          </p:cNvSpPr>
          <p:nvPr/>
        </p:nvSpPr>
        <p:spPr bwMode="auto">
          <a:xfrm>
            <a:off x="6243638" y="1990725"/>
            <a:ext cx="1225550" cy="346075"/>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r>
              <a:rPr lang="en-US" sz="1100"/>
              <a:t>Temperature compensator</a:t>
            </a:r>
          </a:p>
        </p:txBody>
      </p:sp>
    </p:spTree>
  </p:cSld>
  <p:clrMapOvr>
    <a:masterClrMapping/>
  </p:clrMapOvr>
  <p:transition>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49" name="Text Box 2"/>
          <p:cNvSpPr txBox="1">
            <a:spLocks noChangeArrowheads="1"/>
          </p:cNvSpPr>
          <p:nvPr/>
        </p:nvSpPr>
        <p:spPr bwMode="auto">
          <a:xfrm>
            <a:off x="0" y="549275"/>
            <a:ext cx="9144000" cy="400050"/>
          </a:xfrm>
          <a:prstGeom prst="rect">
            <a:avLst/>
          </a:prstGeom>
          <a:noFill/>
          <a:ln w="9525">
            <a:noFill/>
            <a:miter lim="800000"/>
            <a:headEnd/>
            <a:tailEnd/>
          </a:ln>
        </p:spPr>
        <p:txBody>
          <a:bodyPr>
            <a:spAutoFit/>
          </a:bodyPr>
          <a:lstStyle/>
          <a:p>
            <a:pPr marL="457200" indent="-457200" algn="ctr"/>
            <a:r>
              <a:rPr lang="en-US" sz="2000" b="1">
                <a:solidFill>
                  <a:srgbClr val="003399"/>
                </a:solidFill>
              </a:rPr>
              <a:t>IMPELLER</a:t>
            </a:r>
            <a:r>
              <a:rPr lang="ru-RU" sz="2000" b="1">
                <a:solidFill>
                  <a:srgbClr val="003399"/>
                </a:solidFill>
              </a:rPr>
              <a:t>, 3</a:t>
            </a:r>
            <a:r>
              <a:rPr lang="en-US" sz="2000" b="1">
                <a:solidFill>
                  <a:srgbClr val="003399"/>
                </a:solidFill>
              </a:rPr>
              <a:t>D</a:t>
            </a:r>
            <a:r>
              <a:rPr lang="ru-RU" sz="2000" b="1">
                <a:solidFill>
                  <a:srgbClr val="003399"/>
                </a:solidFill>
              </a:rPr>
              <a:t> </a:t>
            </a:r>
            <a:r>
              <a:rPr lang="en-US" sz="2000" b="1">
                <a:solidFill>
                  <a:srgbClr val="003399"/>
                </a:solidFill>
              </a:rPr>
              <a:t>GEOMETRY OF VANES</a:t>
            </a:r>
            <a:endParaRPr lang="ru-RU" sz="2000" b="1">
              <a:solidFill>
                <a:srgbClr val="003399"/>
              </a:solidFill>
            </a:endParaRPr>
          </a:p>
        </p:txBody>
      </p:sp>
      <p:pic>
        <p:nvPicPr>
          <p:cNvPr id="181250" name="Picture 7" descr="00014"/>
          <p:cNvPicPr>
            <a:picLocks noChangeAspect="1" noChangeArrowheads="1"/>
          </p:cNvPicPr>
          <p:nvPr/>
        </p:nvPicPr>
        <p:blipFill>
          <a:blip r:embed="rId3" cstate="print">
            <a:lum contrast="6000"/>
          </a:blip>
          <a:srcRect/>
          <a:stretch>
            <a:fillRect/>
          </a:stretch>
        </p:blipFill>
        <p:spPr bwMode="auto">
          <a:xfrm>
            <a:off x="1055688" y="1038225"/>
            <a:ext cx="7032625" cy="5402263"/>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7" name="Text Box 2"/>
          <p:cNvSpPr txBox="1">
            <a:spLocks noChangeArrowheads="1"/>
          </p:cNvSpPr>
          <p:nvPr/>
        </p:nvSpPr>
        <p:spPr bwMode="auto">
          <a:xfrm>
            <a:off x="395288" y="438150"/>
            <a:ext cx="8353425" cy="708025"/>
          </a:xfrm>
          <a:prstGeom prst="rect">
            <a:avLst/>
          </a:prstGeom>
          <a:noFill/>
          <a:ln w="9525">
            <a:noFill/>
            <a:miter lim="800000"/>
            <a:headEnd/>
            <a:tailEnd/>
          </a:ln>
        </p:spPr>
        <p:txBody>
          <a:bodyPr>
            <a:spAutoFit/>
          </a:bodyPr>
          <a:lstStyle/>
          <a:p>
            <a:pPr marL="457200" indent="-457200" algn="ctr"/>
            <a:r>
              <a:rPr lang="en-US" sz="2000" b="1">
                <a:solidFill>
                  <a:srgbClr val="003399"/>
                </a:solidFill>
              </a:rPr>
              <a:t>IMPELLER</a:t>
            </a:r>
            <a:r>
              <a:rPr lang="ru-RU" sz="2000" b="1">
                <a:solidFill>
                  <a:srgbClr val="003399"/>
                </a:solidFill>
              </a:rPr>
              <a:t>, </a:t>
            </a:r>
            <a:endParaRPr lang="en-US" sz="2000" b="1">
              <a:solidFill>
                <a:srgbClr val="003399"/>
              </a:solidFill>
            </a:endParaRPr>
          </a:p>
          <a:p>
            <a:pPr marL="457200" indent="-457200" algn="ctr"/>
            <a:r>
              <a:rPr lang="ru-RU" sz="2000" b="1">
                <a:solidFill>
                  <a:srgbClr val="003399"/>
                </a:solidFill>
              </a:rPr>
              <a:t>3</a:t>
            </a:r>
            <a:r>
              <a:rPr lang="en-US" sz="2000" b="1">
                <a:solidFill>
                  <a:srgbClr val="003399"/>
                </a:solidFill>
              </a:rPr>
              <a:t>D</a:t>
            </a:r>
            <a:r>
              <a:rPr lang="ru-RU" sz="2000" b="1">
                <a:solidFill>
                  <a:srgbClr val="003399"/>
                </a:solidFill>
              </a:rPr>
              <a:t> </a:t>
            </a:r>
            <a:r>
              <a:rPr lang="en-US" sz="2000" b="1">
                <a:solidFill>
                  <a:srgbClr val="003399"/>
                </a:solidFill>
              </a:rPr>
              <a:t>MODEL OF FLOW IN</a:t>
            </a:r>
            <a:r>
              <a:rPr lang="ru-RU" sz="2000" b="1">
                <a:solidFill>
                  <a:srgbClr val="003399"/>
                </a:solidFill>
              </a:rPr>
              <a:t> </a:t>
            </a:r>
            <a:r>
              <a:rPr lang="en-US" sz="2000" b="1">
                <a:solidFill>
                  <a:srgbClr val="003399"/>
                </a:solidFill>
              </a:rPr>
              <a:t>CHANNELS</a:t>
            </a:r>
            <a:r>
              <a:rPr lang="ru-RU" sz="2000" b="1">
                <a:solidFill>
                  <a:srgbClr val="003399"/>
                </a:solidFill>
              </a:rPr>
              <a:t> (</a:t>
            </a:r>
            <a:r>
              <a:rPr lang="en-US" sz="2000" b="1">
                <a:solidFill>
                  <a:srgbClr val="003399"/>
                </a:solidFill>
              </a:rPr>
              <a:t>FIELD OF VELOCITIES</a:t>
            </a:r>
            <a:r>
              <a:rPr lang="ru-RU" sz="2000" b="1">
                <a:solidFill>
                  <a:srgbClr val="003399"/>
                </a:solidFill>
              </a:rPr>
              <a:t>)</a:t>
            </a:r>
          </a:p>
        </p:txBody>
      </p:sp>
      <p:pic>
        <p:nvPicPr>
          <p:cNvPr id="239620" name="Picture 4" descr="15_Вектора скоростей"/>
          <p:cNvPicPr>
            <a:picLocks noChangeAspect="1" noChangeArrowheads="1"/>
          </p:cNvPicPr>
          <p:nvPr/>
        </p:nvPicPr>
        <p:blipFill>
          <a:blip r:embed="rId4" cstate="print"/>
          <a:srcRect/>
          <a:stretch>
            <a:fillRect/>
          </a:stretch>
        </p:blipFill>
        <p:spPr bwMode="auto">
          <a:xfrm>
            <a:off x="1511300" y="1206500"/>
            <a:ext cx="6121400" cy="5238750"/>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ransition>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5" name="Text Box 2"/>
          <p:cNvSpPr txBox="1">
            <a:spLocks noChangeArrowheads="1"/>
          </p:cNvSpPr>
          <p:nvPr/>
        </p:nvSpPr>
        <p:spPr bwMode="auto">
          <a:xfrm>
            <a:off x="0" y="454025"/>
            <a:ext cx="9144000" cy="708025"/>
          </a:xfrm>
          <a:prstGeom prst="rect">
            <a:avLst/>
          </a:prstGeom>
          <a:noFill/>
          <a:ln w="9525">
            <a:noFill/>
            <a:miter lim="800000"/>
            <a:headEnd/>
            <a:tailEnd/>
          </a:ln>
        </p:spPr>
        <p:txBody>
          <a:bodyPr>
            <a:spAutoFit/>
          </a:bodyPr>
          <a:lstStyle/>
          <a:p>
            <a:pPr marL="457200" indent="-457200" algn="ctr"/>
            <a:r>
              <a:rPr lang="en-US" sz="2000" b="1">
                <a:solidFill>
                  <a:srgbClr val="003399"/>
                </a:solidFill>
              </a:rPr>
              <a:t>IMPELLER</a:t>
            </a:r>
            <a:r>
              <a:rPr lang="ru-RU" sz="2000" b="1">
                <a:solidFill>
                  <a:srgbClr val="003399"/>
                </a:solidFill>
              </a:rPr>
              <a:t>, </a:t>
            </a:r>
            <a:endParaRPr lang="en-US" sz="2000" b="1">
              <a:solidFill>
                <a:srgbClr val="003399"/>
              </a:solidFill>
            </a:endParaRPr>
          </a:p>
          <a:p>
            <a:pPr marL="457200" indent="-457200" algn="ctr"/>
            <a:r>
              <a:rPr lang="ru-RU" sz="2000" b="1">
                <a:solidFill>
                  <a:srgbClr val="003399"/>
                </a:solidFill>
              </a:rPr>
              <a:t>3</a:t>
            </a:r>
            <a:r>
              <a:rPr lang="en-US" sz="2000" b="1">
                <a:solidFill>
                  <a:srgbClr val="003399"/>
                </a:solidFill>
              </a:rPr>
              <a:t>D</a:t>
            </a:r>
            <a:r>
              <a:rPr lang="ru-RU" sz="2000" b="1">
                <a:solidFill>
                  <a:srgbClr val="003399"/>
                </a:solidFill>
              </a:rPr>
              <a:t> </a:t>
            </a:r>
            <a:r>
              <a:rPr lang="en-US" sz="2000" b="1">
                <a:solidFill>
                  <a:srgbClr val="003399"/>
                </a:solidFill>
              </a:rPr>
              <a:t>MODEL OF FLOW IN</a:t>
            </a:r>
            <a:r>
              <a:rPr lang="ru-RU" sz="2000" b="1">
                <a:solidFill>
                  <a:srgbClr val="003399"/>
                </a:solidFill>
              </a:rPr>
              <a:t> </a:t>
            </a:r>
            <a:r>
              <a:rPr lang="en-US" sz="2000" b="1">
                <a:solidFill>
                  <a:srgbClr val="003399"/>
                </a:solidFill>
              </a:rPr>
              <a:t>CHANNELS </a:t>
            </a:r>
            <a:r>
              <a:rPr lang="ru-RU" sz="2000" b="1">
                <a:solidFill>
                  <a:srgbClr val="003399"/>
                </a:solidFill>
              </a:rPr>
              <a:t>(</a:t>
            </a:r>
            <a:r>
              <a:rPr lang="en-US" sz="2000" b="1">
                <a:solidFill>
                  <a:srgbClr val="003399"/>
                </a:solidFill>
              </a:rPr>
              <a:t>FIELD OF PRESSURES</a:t>
            </a:r>
            <a:r>
              <a:rPr lang="ru-RU" sz="2000" b="1">
                <a:solidFill>
                  <a:srgbClr val="003399"/>
                </a:solidFill>
              </a:rPr>
              <a:t>)</a:t>
            </a:r>
          </a:p>
        </p:txBody>
      </p:sp>
      <p:pic>
        <p:nvPicPr>
          <p:cNvPr id="254980" name="Picture 4" descr="16_Давление"/>
          <p:cNvPicPr>
            <a:picLocks noChangeAspect="1" noChangeArrowheads="1"/>
          </p:cNvPicPr>
          <p:nvPr/>
        </p:nvPicPr>
        <p:blipFill>
          <a:blip r:embed="rId3" cstate="print"/>
          <a:srcRect/>
          <a:stretch>
            <a:fillRect/>
          </a:stretch>
        </p:blipFill>
        <p:spPr bwMode="auto">
          <a:xfrm>
            <a:off x="1511300" y="1239838"/>
            <a:ext cx="6121400" cy="52435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14692" name="Rectangle 3"/>
          <p:cNvSpPr>
            <a:spLocks noChangeArrowheads="1"/>
          </p:cNvSpPr>
          <p:nvPr/>
        </p:nvSpPr>
        <p:spPr bwMode="auto">
          <a:xfrm>
            <a:off x="0" y="506413"/>
            <a:ext cx="9144000" cy="706437"/>
          </a:xfrm>
          <a:prstGeom prst="rect">
            <a:avLst/>
          </a:prstGeom>
          <a:noFill/>
          <a:ln w="9525">
            <a:noFill/>
            <a:miter lim="800000"/>
            <a:headEnd/>
            <a:tailEnd/>
          </a:ln>
        </p:spPr>
        <p:txBody>
          <a:bodyPr anchor="ctr">
            <a:spAutoFit/>
          </a:bodyPr>
          <a:lstStyle/>
          <a:p>
            <a:pPr algn="ctr"/>
            <a:r>
              <a:rPr lang="en-US" sz="2000" b="1">
                <a:solidFill>
                  <a:srgbClr val="003399"/>
                </a:solidFill>
              </a:rPr>
              <a:t>Diagram of 1kW estimated cost </a:t>
            </a:r>
          </a:p>
          <a:p>
            <a:pPr algn="ctr"/>
            <a:r>
              <a:rPr lang="en-US" sz="2000" b="1">
                <a:solidFill>
                  <a:srgbClr val="003399"/>
                </a:solidFill>
              </a:rPr>
              <a:t>dependence on UTDU power</a:t>
            </a:r>
          </a:p>
        </p:txBody>
      </p:sp>
      <p:sp>
        <p:nvSpPr>
          <p:cNvPr id="114693"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469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14690" name="Object 4"/>
          <p:cNvGraphicFramePr>
            <a:graphicFrameLocks noChangeAspect="1"/>
          </p:cNvGraphicFramePr>
          <p:nvPr/>
        </p:nvGraphicFramePr>
        <p:xfrm>
          <a:off x="117475" y="1147763"/>
          <a:ext cx="8909050" cy="5494337"/>
        </p:xfrm>
        <a:graphic>
          <a:graphicData uri="http://schemas.openxmlformats.org/presentationml/2006/ole">
            <p:oleObj spid="_x0000_s114690" name="Лист" r:id="rId4" imgW="8839290" imgH="5715000" progId="Excel.Sheet.8">
              <p:embed/>
            </p:oleObj>
          </a:graphicData>
        </a:graphic>
      </p:graphicFrame>
    </p:spTree>
  </p:cSld>
  <p:clrMapOvr>
    <a:masterClrMapping/>
  </p:clrMapOvr>
  <p:transition>
    <p:cov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2" descr="tmp1"/>
          <p:cNvPicPr>
            <a:picLocks noChangeAspect="1" noChangeArrowheads="1"/>
          </p:cNvPicPr>
          <p:nvPr/>
        </p:nvPicPr>
        <p:blipFill>
          <a:blip r:embed="rId3" cstate="print">
            <a:lum bright="64000" contrast="-48000"/>
            <a:grayscl/>
          </a:blip>
          <a:srcRect/>
          <a:stretch>
            <a:fillRect/>
          </a:stretch>
        </p:blipFill>
        <p:spPr bwMode="auto">
          <a:xfrm>
            <a:off x="0" y="990600"/>
            <a:ext cx="9144000" cy="5070475"/>
          </a:xfrm>
          <a:prstGeom prst="rect">
            <a:avLst/>
          </a:prstGeom>
          <a:noFill/>
          <a:ln w="9525">
            <a:noFill/>
            <a:miter lim="800000"/>
            <a:headEnd/>
            <a:tailEnd/>
          </a:ln>
        </p:spPr>
      </p:pic>
      <p:sp>
        <p:nvSpPr>
          <p:cNvPr id="62467" name="AutoShape 3">
            <a:hlinkClick r:id="rId4" action="ppaction://hlinksldjump"/>
          </p:cNvPr>
          <p:cNvSpPr>
            <a:spLocks noChangeArrowheads="1"/>
          </p:cNvSpPr>
          <p:nvPr/>
        </p:nvSpPr>
        <p:spPr bwMode="auto">
          <a:xfrm>
            <a:off x="0" y="1143000"/>
            <a:ext cx="9144000" cy="5562600"/>
          </a:xfrm>
          <a:prstGeom prst="rightArrow">
            <a:avLst>
              <a:gd name="adj1" fmla="val 46056"/>
              <a:gd name="adj2" fmla="val 84871"/>
            </a:avLst>
          </a:prstGeom>
          <a:solidFill>
            <a:srgbClr val="FF6600">
              <a:alpha val="50195"/>
            </a:srgbClr>
          </a:solidFill>
          <a:ln w="114300">
            <a:solidFill>
              <a:srgbClr val="FF6600"/>
            </a:solidFill>
            <a:miter lim="800000"/>
            <a:headEnd/>
            <a:tailEnd/>
          </a:ln>
        </p:spPr>
        <p:txBody>
          <a:bodyPr wrap="none" anchor="ctr"/>
          <a:lstStyle/>
          <a:p>
            <a:endParaRPr lang="uk-UA"/>
          </a:p>
        </p:txBody>
      </p:sp>
      <p:pic>
        <p:nvPicPr>
          <p:cNvPr id="62468" name="Picture 4" descr="P1010011"/>
          <p:cNvPicPr>
            <a:picLocks noChangeAspect="1" noChangeArrowheads="1"/>
          </p:cNvPicPr>
          <p:nvPr/>
        </p:nvPicPr>
        <p:blipFill>
          <a:blip r:embed="rId5" cstate="print"/>
          <a:srcRect/>
          <a:stretch>
            <a:fillRect/>
          </a:stretch>
        </p:blipFill>
        <p:spPr bwMode="auto">
          <a:xfrm>
            <a:off x="5791200" y="1524000"/>
            <a:ext cx="1981200" cy="1482725"/>
          </a:xfrm>
          <a:prstGeom prst="rect">
            <a:avLst/>
          </a:prstGeom>
          <a:noFill/>
          <a:ln w="9525">
            <a:noFill/>
            <a:miter lim="800000"/>
            <a:headEnd/>
            <a:tailEnd/>
          </a:ln>
        </p:spPr>
      </p:pic>
      <p:pic>
        <p:nvPicPr>
          <p:cNvPr id="62469" name="Picture 5" descr="PB100351"/>
          <p:cNvPicPr>
            <a:picLocks noChangeAspect="1" noChangeArrowheads="1"/>
          </p:cNvPicPr>
          <p:nvPr/>
        </p:nvPicPr>
        <p:blipFill>
          <a:blip r:embed="rId6" cstate="print"/>
          <a:srcRect/>
          <a:stretch>
            <a:fillRect/>
          </a:stretch>
        </p:blipFill>
        <p:spPr bwMode="auto">
          <a:xfrm>
            <a:off x="3505200" y="1524000"/>
            <a:ext cx="1963738" cy="1473200"/>
          </a:xfrm>
          <a:prstGeom prst="rect">
            <a:avLst/>
          </a:prstGeom>
          <a:noFill/>
          <a:ln w="9525">
            <a:noFill/>
            <a:miter lim="800000"/>
            <a:headEnd/>
            <a:tailEnd/>
          </a:ln>
        </p:spPr>
      </p:pic>
      <p:pic>
        <p:nvPicPr>
          <p:cNvPr id="62470" name="Picture 6" descr="PB100334"/>
          <p:cNvPicPr>
            <a:picLocks noChangeAspect="1" noChangeArrowheads="1"/>
          </p:cNvPicPr>
          <p:nvPr/>
        </p:nvPicPr>
        <p:blipFill>
          <a:blip r:embed="rId7" cstate="print"/>
          <a:srcRect/>
          <a:stretch>
            <a:fillRect/>
          </a:stretch>
        </p:blipFill>
        <p:spPr bwMode="auto">
          <a:xfrm>
            <a:off x="1219200" y="1524000"/>
            <a:ext cx="1981200" cy="1485900"/>
          </a:xfrm>
          <a:prstGeom prst="rect">
            <a:avLst/>
          </a:prstGeom>
          <a:noFill/>
          <a:ln w="9525">
            <a:noFill/>
            <a:miter lim="800000"/>
            <a:headEnd/>
            <a:tailEnd/>
          </a:ln>
        </p:spPr>
      </p:pic>
      <p:pic>
        <p:nvPicPr>
          <p:cNvPr id="62471" name="Picture 7" descr="PB100354"/>
          <p:cNvPicPr>
            <a:picLocks noChangeAspect="1" noChangeArrowheads="1"/>
          </p:cNvPicPr>
          <p:nvPr/>
        </p:nvPicPr>
        <p:blipFill>
          <a:blip r:embed="rId8" cstate="print"/>
          <a:srcRect/>
          <a:stretch>
            <a:fillRect/>
          </a:stretch>
        </p:blipFill>
        <p:spPr bwMode="auto">
          <a:xfrm>
            <a:off x="5791200" y="3200400"/>
            <a:ext cx="1981200" cy="1485900"/>
          </a:xfrm>
          <a:prstGeom prst="rect">
            <a:avLst/>
          </a:prstGeom>
          <a:noFill/>
          <a:ln w="9525">
            <a:noFill/>
            <a:miter lim="800000"/>
            <a:headEnd/>
            <a:tailEnd/>
          </a:ln>
        </p:spPr>
      </p:pic>
      <p:sp>
        <p:nvSpPr>
          <p:cNvPr id="190471" name="Text Box 8"/>
          <p:cNvSpPr txBox="1">
            <a:spLocks noChangeArrowheads="1"/>
          </p:cNvSpPr>
          <p:nvPr/>
        </p:nvSpPr>
        <p:spPr bwMode="auto">
          <a:xfrm>
            <a:off x="0" y="609600"/>
            <a:ext cx="9144000" cy="400050"/>
          </a:xfrm>
          <a:prstGeom prst="rect">
            <a:avLst/>
          </a:prstGeom>
          <a:noFill/>
          <a:ln w="9525">
            <a:noFill/>
            <a:miter lim="800000"/>
            <a:headEnd/>
            <a:tailEnd/>
          </a:ln>
        </p:spPr>
        <p:txBody>
          <a:bodyPr>
            <a:spAutoFit/>
          </a:bodyPr>
          <a:lstStyle/>
          <a:p>
            <a:pPr algn="ctr"/>
            <a:r>
              <a:rPr lang="en-US" sz="2000" b="1">
                <a:solidFill>
                  <a:srgbClr val="003399"/>
                </a:solidFill>
              </a:rPr>
              <a:t>ENERGY-SAVING TURBOEXPANDERS </a:t>
            </a:r>
            <a:r>
              <a:rPr lang="ru-RU" sz="2000" b="1">
                <a:solidFill>
                  <a:srgbClr val="003399"/>
                </a:solidFill>
              </a:rPr>
              <a:t>(</a:t>
            </a:r>
            <a:r>
              <a:rPr lang="en-US" sz="2000" b="1">
                <a:solidFill>
                  <a:srgbClr val="003399"/>
                </a:solidFill>
              </a:rPr>
              <a:t>UTDU</a:t>
            </a:r>
            <a:r>
              <a:rPr lang="ru-RU" sz="2000" b="1">
                <a:solidFill>
                  <a:srgbClr val="003399"/>
                </a:solidFill>
              </a:rPr>
              <a:t>)</a:t>
            </a:r>
          </a:p>
        </p:txBody>
      </p:sp>
      <p:pic>
        <p:nvPicPr>
          <p:cNvPr id="62473" name="Picture 9" descr="PC074285"/>
          <p:cNvPicPr>
            <a:picLocks noChangeAspect="1" noChangeArrowheads="1"/>
          </p:cNvPicPr>
          <p:nvPr/>
        </p:nvPicPr>
        <p:blipFill>
          <a:blip r:embed="rId9" cstate="print"/>
          <a:srcRect/>
          <a:stretch>
            <a:fillRect/>
          </a:stretch>
        </p:blipFill>
        <p:spPr bwMode="auto">
          <a:xfrm>
            <a:off x="3505200" y="3200400"/>
            <a:ext cx="1981200" cy="1482725"/>
          </a:xfrm>
          <a:prstGeom prst="rect">
            <a:avLst/>
          </a:prstGeom>
          <a:noFill/>
          <a:ln w="9525">
            <a:noFill/>
            <a:miter lim="800000"/>
            <a:headEnd/>
            <a:tailEnd/>
          </a:ln>
        </p:spPr>
      </p:pic>
      <p:pic>
        <p:nvPicPr>
          <p:cNvPr id="62474" name="Picture 10" descr="P1124599"/>
          <p:cNvPicPr>
            <a:picLocks noChangeAspect="1" noChangeArrowheads="1"/>
          </p:cNvPicPr>
          <p:nvPr/>
        </p:nvPicPr>
        <p:blipFill>
          <a:blip r:embed="rId10" cstate="print"/>
          <a:srcRect/>
          <a:stretch>
            <a:fillRect/>
          </a:stretch>
        </p:blipFill>
        <p:spPr bwMode="auto">
          <a:xfrm>
            <a:off x="1219200" y="3200400"/>
            <a:ext cx="1981200" cy="1485900"/>
          </a:xfrm>
          <a:prstGeom prst="rect">
            <a:avLst/>
          </a:prstGeom>
          <a:noFill/>
          <a:ln w="9525">
            <a:noFill/>
            <a:miter lim="800000"/>
            <a:headEnd/>
            <a:tailEnd/>
          </a:ln>
        </p:spPr>
      </p:pic>
      <p:pic>
        <p:nvPicPr>
          <p:cNvPr id="62475" name="Picture 11" descr="OG1"/>
          <p:cNvPicPr>
            <a:picLocks noChangeAspect="1" noChangeArrowheads="1"/>
          </p:cNvPicPr>
          <p:nvPr/>
        </p:nvPicPr>
        <p:blipFill>
          <a:blip r:embed="rId11" cstate="print"/>
          <a:srcRect/>
          <a:stretch>
            <a:fillRect/>
          </a:stretch>
        </p:blipFill>
        <p:spPr bwMode="auto">
          <a:xfrm>
            <a:off x="1219200" y="4953000"/>
            <a:ext cx="1981200" cy="1414463"/>
          </a:xfrm>
          <a:prstGeom prst="rect">
            <a:avLst/>
          </a:prstGeom>
          <a:noFill/>
          <a:ln w="9525">
            <a:noFill/>
            <a:miter lim="800000"/>
            <a:headEnd/>
            <a:tailEnd/>
          </a:ln>
        </p:spPr>
      </p:pic>
      <p:pic>
        <p:nvPicPr>
          <p:cNvPr id="62476" name="Picture 12" descr="OG2"/>
          <p:cNvPicPr>
            <a:picLocks noChangeAspect="1" noChangeArrowheads="1"/>
          </p:cNvPicPr>
          <p:nvPr/>
        </p:nvPicPr>
        <p:blipFill>
          <a:blip r:embed="rId12" cstate="print"/>
          <a:srcRect/>
          <a:stretch>
            <a:fillRect/>
          </a:stretch>
        </p:blipFill>
        <p:spPr bwMode="auto">
          <a:xfrm>
            <a:off x="3505200" y="4953000"/>
            <a:ext cx="1981200" cy="1414463"/>
          </a:xfrm>
          <a:prstGeom prst="rect">
            <a:avLst/>
          </a:prstGeom>
          <a:noFill/>
          <a:ln w="9525">
            <a:noFill/>
            <a:miter lim="800000"/>
            <a:headEnd/>
            <a:tailEnd/>
          </a:ln>
        </p:spPr>
      </p:pic>
      <p:pic>
        <p:nvPicPr>
          <p:cNvPr id="62477" name="Picture 13" descr="IMG_0576+"/>
          <p:cNvPicPr>
            <a:picLocks noChangeAspect="1" noChangeArrowheads="1"/>
          </p:cNvPicPr>
          <p:nvPr/>
        </p:nvPicPr>
        <p:blipFill>
          <a:blip r:embed="rId13" cstate="print"/>
          <a:srcRect/>
          <a:stretch>
            <a:fillRect/>
          </a:stretch>
        </p:blipFill>
        <p:spPr bwMode="auto">
          <a:xfrm>
            <a:off x="5791200" y="4953000"/>
            <a:ext cx="1981200" cy="1428750"/>
          </a:xfrm>
          <a:prstGeom prst="rect">
            <a:avLst/>
          </a:prstGeom>
          <a:noFill/>
          <a:ln w="9525">
            <a:no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2470"/>
                                        </p:tgtEl>
                                        <p:attrNameLst>
                                          <p:attrName>style.visibility</p:attrName>
                                        </p:attrNameLst>
                                      </p:cBhvr>
                                      <p:to>
                                        <p:strVal val="visible"/>
                                      </p:to>
                                    </p:set>
                                    <p:anim calcmode="lin" valueType="num">
                                      <p:cBhvr additive="base">
                                        <p:cTn id="7" dur="500" fill="hold"/>
                                        <p:tgtEl>
                                          <p:spTgt spid="62470"/>
                                        </p:tgtEl>
                                        <p:attrNameLst>
                                          <p:attrName>ppt_x</p:attrName>
                                        </p:attrNameLst>
                                      </p:cBhvr>
                                      <p:tavLst>
                                        <p:tav tm="0">
                                          <p:val>
                                            <p:strVal val="1+#ppt_w/2"/>
                                          </p:val>
                                        </p:tav>
                                        <p:tav tm="100000">
                                          <p:val>
                                            <p:strVal val="#ppt_x"/>
                                          </p:val>
                                        </p:tav>
                                      </p:tavLst>
                                    </p:anim>
                                    <p:anim calcmode="lin" valueType="num">
                                      <p:cBhvr additive="base">
                                        <p:cTn id="8" dur="500" fill="hold"/>
                                        <p:tgtEl>
                                          <p:spTgt spid="624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2477"/>
                                        </p:tgtEl>
                                        <p:attrNameLst>
                                          <p:attrName>style.visibility</p:attrName>
                                        </p:attrNameLst>
                                      </p:cBhvr>
                                      <p:to>
                                        <p:strVal val="visible"/>
                                      </p:to>
                                    </p:set>
                                    <p:anim calcmode="lin" valueType="num">
                                      <p:cBhvr additive="base">
                                        <p:cTn id="12" dur="500" fill="hold"/>
                                        <p:tgtEl>
                                          <p:spTgt spid="62477"/>
                                        </p:tgtEl>
                                        <p:attrNameLst>
                                          <p:attrName>ppt_x</p:attrName>
                                        </p:attrNameLst>
                                      </p:cBhvr>
                                      <p:tavLst>
                                        <p:tav tm="0">
                                          <p:val>
                                            <p:strVal val="0-#ppt_w/2"/>
                                          </p:val>
                                        </p:tav>
                                        <p:tav tm="100000">
                                          <p:val>
                                            <p:strVal val="#ppt_x"/>
                                          </p:val>
                                        </p:tav>
                                      </p:tavLst>
                                    </p:anim>
                                    <p:anim calcmode="lin" valueType="num">
                                      <p:cBhvr additive="base">
                                        <p:cTn id="13" dur="500" fill="hold"/>
                                        <p:tgtEl>
                                          <p:spTgt spid="6247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2468"/>
                                        </p:tgtEl>
                                        <p:attrNameLst>
                                          <p:attrName>style.visibility</p:attrName>
                                        </p:attrNameLst>
                                      </p:cBhvr>
                                      <p:to>
                                        <p:strVal val="visible"/>
                                      </p:to>
                                    </p:set>
                                    <p:anim calcmode="lin" valueType="num">
                                      <p:cBhvr additive="base">
                                        <p:cTn id="17" dur="500" fill="hold"/>
                                        <p:tgtEl>
                                          <p:spTgt spid="62468"/>
                                        </p:tgtEl>
                                        <p:attrNameLst>
                                          <p:attrName>ppt_x</p:attrName>
                                        </p:attrNameLst>
                                      </p:cBhvr>
                                      <p:tavLst>
                                        <p:tav tm="0">
                                          <p:val>
                                            <p:strVal val="0-#ppt_w/2"/>
                                          </p:val>
                                        </p:tav>
                                        <p:tav tm="100000">
                                          <p:val>
                                            <p:strVal val="#ppt_x"/>
                                          </p:val>
                                        </p:tav>
                                      </p:tavLst>
                                    </p:anim>
                                    <p:anim calcmode="lin" valueType="num">
                                      <p:cBhvr additive="base">
                                        <p:cTn id="18" dur="500" fill="hold"/>
                                        <p:tgtEl>
                                          <p:spTgt spid="6246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2469"/>
                                        </p:tgtEl>
                                        <p:attrNameLst>
                                          <p:attrName>style.visibility</p:attrName>
                                        </p:attrNameLst>
                                      </p:cBhvr>
                                      <p:to>
                                        <p:strVal val="visible"/>
                                      </p:to>
                                    </p:set>
                                    <p:anim calcmode="lin" valueType="num">
                                      <p:cBhvr additive="base">
                                        <p:cTn id="22" dur="500" fill="hold"/>
                                        <p:tgtEl>
                                          <p:spTgt spid="62469"/>
                                        </p:tgtEl>
                                        <p:attrNameLst>
                                          <p:attrName>ppt_x</p:attrName>
                                        </p:attrNameLst>
                                      </p:cBhvr>
                                      <p:tavLst>
                                        <p:tav tm="0">
                                          <p:val>
                                            <p:strVal val="#ppt_x"/>
                                          </p:val>
                                        </p:tav>
                                        <p:tav tm="100000">
                                          <p:val>
                                            <p:strVal val="#ppt_x"/>
                                          </p:val>
                                        </p:tav>
                                      </p:tavLst>
                                    </p:anim>
                                    <p:anim calcmode="lin" valueType="num">
                                      <p:cBhvr additive="base">
                                        <p:cTn id="23" dur="500" fill="hold"/>
                                        <p:tgtEl>
                                          <p:spTgt spid="6246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2474"/>
                                        </p:tgtEl>
                                        <p:attrNameLst>
                                          <p:attrName>style.visibility</p:attrName>
                                        </p:attrNameLst>
                                      </p:cBhvr>
                                      <p:to>
                                        <p:strVal val="visible"/>
                                      </p:to>
                                    </p:set>
                                    <p:anim calcmode="lin" valueType="num">
                                      <p:cBhvr additive="base">
                                        <p:cTn id="27" dur="500" fill="hold"/>
                                        <p:tgtEl>
                                          <p:spTgt spid="62474"/>
                                        </p:tgtEl>
                                        <p:attrNameLst>
                                          <p:attrName>ppt_x</p:attrName>
                                        </p:attrNameLst>
                                      </p:cBhvr>
                                      <p:tavLst>
                                        <p:tav tm="0">
                                          <p:val>
                                            <p:strVal val="1+#ppt_w/2"/>
                                          </p:val>
                                        </p:tav>
                                        <p:tav tm="100000">
                                          <p:val>
                                            <p:strVal val="#ppt_x"/>
                                          </p:val>
                                        </p:tav>
                                      </p:tavLst>
                                    </p:anim>
                                    <p:anim calcmode="lin" valueType="num">
                                      <p:cBhvr additive="base">
                                        <p:cTn id="28" dur="500" fill="hold"/>
                                        <p:tgtEl>
                                          <p:spTgt spid="6247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62475"/>
                                        </p:tgtEl>
                                        <p:attrNameLst>
                                          <p:attrName>style.visibility</p:attrName>
                                        </p:attrNameLst>
                                      </p:cBhvr>
                                      <p:to>
                                        <p:strVal val="visible"/>
                                      </p:to>
                                    </p:set>
                                    <p:anim calcmode="lin" valueType="num">
                                      <p:cBhvr additive="base">
                                        <p:cTn id="32" dur="500" fill="hold"/>
                                        <p:tgtEl>
                                          <p:spTgt spid="62475"/>
                                        </p:tgtEl>
                                        <p:attrNameLst>
                                          <p:attrName>ppt_x</p:attrName>
                                        </p:attrNameLst>
                                      </p:cBhvr>
                                      <p:tavLst>
                                        <p:tav tm="0">
                                          <p:val>
                                            <p:strVal val="#ppt_x"/>
                                          </p:val>
                                        </p:tav>
                                        <p:tav tm="100000">
                                          <p:val>
                                            <p:strVal val="#ppt_x"/>
                                          </p:val>
                                        </p:tav>
                                      </p:tavLst>
                                    </p:anim>
                                    <p:anim calcmode="lin" valueType="num">
                                      <p:cBhvr additive="base">
                                        <p:cTn id="33" dur="500" fill="hold"/>
                                        <p:tgtEl>
                                          <p:spTgt spid="62475"/>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62471"/>
                                        </p:tgtEl>
                                        <p:attrNameLst>
                                          <p:attrName>style.visibility</p:attrName>
                                        </p:attrNameLst>
                                      </p:cBhvr>
                                      <p:to>
                                        <p:strVal val="visible"/>
                                      </p:to>
                                    </p:set>
                                    <p:anim calcmode="lin" valueType="num">
                                      <p:cBhvr additive="base">
                                        <p:cTn id="37" dur="500" fill="hold"/>
                                        <p:tgtEl>
                                          <p:spTgt spid="62471"/>
                                        </p:tgtEl>
                                        <p:attrNameLst>
                                          <p:attrName>ppt_x</p:attrName>
                                        </p:attrNameLst>
                                      </p:cBhvr>
                                      <p:tavLst>
                                        <p:tav tm="0">
                                          <p:val>
                                            <p:strVal val="#ppt_x"/>
                                          </p:val>
                                        </p:tav>
                                        <p:tav tm="100000">
                                          <p:val>
                                            <p:strVal val="#ppt_x"/>
                                          </p:val>
                                        </p:tav>
                                      </p:tavLst>
                                    </p:anim>
                                    <p:anim calcmode="lin" valueType="num">
                                      <p:cBhvr additive="base">
                                        <p:cTn id="38" dur="500" fill="hold"/>
                                        <p:tgtEl>
                                          <p:spTgt spid="6247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62476"/>
                                        </p:tgtEl>
                                        <p:attrNameLst>
                                          <p:attrName>style.visibility</p:attrName>
                                        </p:attrNameLst>
                                      </p:cBhvr>
                                      <p:to>
                                        <p:strVal val="visible"/>
                                      </p:to>
                                    </p:set>
                                    <p:anim calcmode="lin" valueType="num">
                                      <p:cBhvr additive="base">
                                        <p:cTn id="42" dur="500" fill="hold"/>
                                        <p:tgtEl>
                                          <p:spTgt spid="62476"/>
                                        </p:tgtEl>
                                        <p:attrNameLst>
                                          <p:attrName>ppt_x</p:attrName>
                                        </p:attrNameLst>
                                      </p:cBhvr>
                                      <p:tavLst>
                                        <p:tav tm="0">
                                          <p:val>
                                            <p:strVal val="#ppt_x"/>
                                          </p:val>
                                        </p:tav>
                                        <p:tav tm="100000">
                                          <p:val>
                                            <p:strVal val="#ppt_x"/>
                                          </p:val>
                                        </p:tav>
                                      </p:tavLst>
                                    </p:anim>
                                    <p:anim calcmode="lin" valueType="num">
                                      <p:cBhvr additive="base">
                                        <p:cTn id="43" dur="500" fill="hold"/>
                                        <p:tgtEl>
                                          <p:spTgt spid="62476"/>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9" presetClass="entr" presetSubtype="0" fill="hold" nodeType="afterEffect">
                                  <p:stCondLst>
                                    <p:cond delay="0"/>
                                  </p:stCondLst>
                                  <p:childTnLst>
                                    <p:set>
                                      <p:cBhvr>
                                        <p:cTn id="46" dur="1" fill="hold">
                                          <p:stCondLst>
                                            <p:cond delay="0"/>
                                          </p:stCondLst>
                                        </p:cTn>
                                        <p:tgtEl>
                                          <p:spTgt spid="62473"/>
                                        </p:tgtEl>
                                        <p:attrNameLst>
                                          <p:attrName>style.visibility</p:attrName>
                                        </p:attrNameLst>
                                      </p:cBhvr>
                                      <p:to>
                                        <p:strVal val="visible"/>
                                      </p:to>
                                    </p:set>
                                    <p:animEffect transition="in" filter="dissolve">
                                      <p:cBhvr>
                                        <p:cTn id="47" dur="500"/>
                                        <p:tgtEl>
                                          <p:spTgt spid="62473"/>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62467"/>
                                        </p:tgtEl>
                                        <p:attrNameLst>
                                          <p:attrName>style.visibility</p:attrName>
                                        </p:attrNameLst>
                                      </p:cBhvr>
                                      <p:to>
                                        <p:strVal val="visible"/>
                                      </p:to>
                                    </p:set>
                                    <p:anim calcmode="lin" valueType="num">
                                      <p:cBhvr additive="base">
                                        <p:cTn id="51" dur="500" fill="hold"/>
                                        <p:tgtEl>
                                          <p:spTgt spid="62467"/>
                                        </p:tgtEl>
                                        <p:attrNameLst>
                                          <p:attrName>ppt_x</p:attrName>
                                        </p:attrNameLst>
                                      </p:cBhvr>
                                      <p:tavLst>
                                        <p:tav tm="0">
                                          <p:val>
                                            <p:strVal val="0-#ppt_w/2"/>
                                          </p:val>
                                        </p:tav>
                                        <p:tav tm="100000">
                                          <p:val>
                                            <p:strVal val="#ppt_x"/>
                                          </p:val>
                                        </p:tav>
                                      </p:tavLst>
                                    </p:anim>
                                    <p:anim calcmode="lin" valueType="num">
                                      <p:cBhvr additive="base">
                                        <p:cTn id="52" dur="500" fill="hold"/>
                                        <p:tgtEl>
                                          <p:spTgt spid="624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476250"/>
            <a:ext cx="9144000" cy="708025"/>
          </a:xfrm>
          <a:prstGeom prst="rect">
            <a:avLst/>
          </a:prstGeom>
          <a:noFill/>
          <a:ln w="9525">
            <a:noFill/>
            <a:miter lim="800000"/>
            <a:headEnd/>
            <a:tailEnd/>
          </a:ln>
        </p:spPr>
        <p:txBody>
          <a:bodyPr>
            <a:spAutoFit/>
          </a:bodyPr>
          <a:lstStyle/>
          <a:p>
            <a:pPr marL="457200" indent="-457200" algn="ctr">
              <a:defRPr/>
            </a:pPr>
            <a:r>
              <a:rPr lang="en-US" sz="2000" b="1" cap="all" dirty="0">
                <a:solidFill>
                  <a:srgbClr val="003399"/>
                </a:solidFill>
              </a:rPr>
              <a:t>Pressure drop in main gas pipeline </a:t>
            </a:r>
          </a:p>
          <a:p>
            <a:pPr marL="457200" indent="-457200" algn="ctr">
              <a:defRPr/>
            </a:pPr>
            <a:r>
              <a:rPr lang="en-US" sz="2000" b="1" cap="all" dirty="0">
                <a:solidFill>
                  <a:srgbClr val="003399"/>
                </a:solidFill>
              </a:rPr>
              <a:t>with the use of </a:t>
            </a:r>
            <a:r>
              <a:rPr lang="en-US" sz="2000" b="1" cap="all" dirty="0" err="1">
                <a:solidFill>
                  <a:srgbClr val="003399"/>
                </a:solidFill>
              </a:rPr>
              <a:t>turboexpander</a:t>
            </a:r>
            <a:endParaRPr lang="ru-RU" sz="2000" b="1" cap="all" dirty="0">
              <a:solidFill>
                <a:srgbClr val="003399"/>
              </a:solidFill>
            </a:endParaRPr>
          </a:p>
        </p:txBody>
      </p:sp>
      <p:pic>
        <p:nvPicPr>
          <p:cNvPr id="3" name="Turbine_Flow.wmv">
            <a:hlinkClick r:id="" action="ppaction://media"/>
          </p:cNvPr>
          <p:cNvPicPr>
            <a:picLocks noRot="1" noChangeAspect="1"/>
          </p:cNvPicPr>
          <p:nvPr>
            <a:videoFile r:link="rId1"/>
          </p:nvPr>
        </p:nvPicPr>
        <p:blipFill>
          <a:blip r:embed="rId3" cstate="print"/>
          <a:srcRect/>
          <a:stretch>
            <a:fillRect/>
          </a:stretch>
        </p:blipFill>
        <p:spPr bwMode="auto">
          <a:xfrm>
            <a:off x="0" y="1104900"/>
            <a:ext cx="9144000" cy="5143500"/>
          </a:xfrm>
          <a:prstGeom prst="rect">
            <a:avLst/>
          </a:prstGeom>
          <a:noFill/>
          <a:ln w="9525">
            <a:no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after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nvGraphicFramePr>
        <p:xfrm>
          <a:off x="398463" y="3878263"/>
          <a:ext cx="4321175" cy="2979737"/>
        </p:xfrm>
        <a:graphic>
          <a:graphicData uri="http://schemas.openxmlformats.org/presentationml/2006/ole">
            <p:oleObj spid="_x0000_s107522" name="Диаграмма" r:id="rId3" imgW="5191145" imgH="3286057" progId="Excel.Sheet.8">
              <p:embed/>
            </p:oleObj>
          </a:graphicData>
        </a:graphic>
      </p:graphicFrame>
      <p:graphicFrame>
        <p:nvGraphicFramePr>
          <p:cNvPr id="107523" name="Object 3"/>
          <p:cNvGraphicFramePr>
            <a:graphicFrameLocks noChangeAspect="1"/>
          </p:cNvGraphicFramePr>
          <p:nvPr/>
        </p:nvGraphicFramePr>
        <p:xfrm>
          <a:off x="303213" y="700088"/>
          <a:ext cx="4572000" cy="3057525"/>
        </p:xfrm>
        <a:graphic>
          <a:graphicData uri="http://schemas.openxmlformats.org/presentationml/2006/ole">
            <p:oleObj spid="_x0000_s107523" name="Диаграмма" r:id="rId4" imgW="5515023" imgH="3600450" progId="Excel.Sheet.8">
              <p:embed/>
            </p:oleObj>
          </a:graphicData>
        </a:graphic>
      </p:graphicFrame>
      <p:sp>
        <p:nvSpPr>
          <p:cNvPr id="107525" name="Text Box 5"/>
          <p:cNvSpPr txBox="1">
            <a:spLocks noChangeArrowheads="1"/>
          </p:cNvSpPr>
          <p:nvPr/>
        </p:nvSpPr>
        <p:spPr bwMode="auto">
          <a:xfrm>
            <a:off x="0" y="3670300"/>
            <a:ext cx="9144000" cy="400050"/>
          </a:xfrm>
          <a:prstGeom prst="rect">
            <a:avLst/>
          </a:prstGeom>
          <a:noFill/>
          <a:ln w="9525">
            <a:noFill/>
            <a:miter lim="800000"/>
            <a:headEnd/>
            <a:tailEnd/>
          </a:ln>
          <a:effectLst/>
        </p:spPr>
        <p:txBody>
          <a:bodyPr>
            <a:spAutoFit/>
          </a:bodyPr>
          <a:lstStyle/>
          <a:p>
            <a:pPr algn="ctr">
              <a:defRPr/>
            </a:pPr>
            <a:r>
              <a:rPr lang="en-US" sz="2000" b="1" dirty="0">
                <a:solidFill>
                  <a:srgbClr val="009900"/>
                </a:solidFill>
                <a:latin typeface="+mj-lt"/>
                <a:cs typeface="Times New Roman" pitchFamily="18" charset="0"/>
              </a:rPr>
              <a:t>GDS with </a:t>
            </a:r>
            <a:r>
              <a:rPr lang="en-US" sz="2000" b="1" dirty="0" err="1">
                <a:solidFill>
                  <a:srgbClr val="009900"/>
                </a:solidFill>
                <a:latin typeface="+mj-lt"/>
                <a:cs typeface="Times New Roman" pitchFamily="18" charset="0"/>
              </a:rPr>
              <a:t>turboexpander</a:t>
            </a:r>
            <a:endParaRPr lang="ru-RU" sz="2000" b="1" dirty="0">
              <a:solidFill>
                <a:srgbClr val="009900"/>
              </a:solidFill>
              <a:latin typeface="+mj-lt"/>
              <a:cs typeface="Times New Roman" pitchFamily="18" charset="0"/>
            </a:endParaRPr>
          </a:p>
        </p:txBody>
      </p:sp>
      <p:pic>
        <p:nvPicPr>
          <p:cNvPr id="2" name="Picture 6" descr="Безымянный1"/>
          <p:cNvPicPr>
            <a:picLocks noChangeAspect="1" noChangeArrowheads="1"/>
          </p:cNvPicPr>
          <p:nvPr/>
        </p:nvPicPr>
        <p:blipFill>
          <a:blip r:embed="rId5" cstate="print"/>
          <a:srcRect/>
          <a:stretch>
            <a:fillRect/>
          </a:stretch>
        </p:blipFill>
        <p:spPr bwMode="auto">
          <a:xfrm>
            <a:off x="5453063" y="555625"/>
            <a:ext cx="3292475" cy="3044825"/>
          </a:xfrm>
          <a:prstGeom prst="rect">
            <a:avLst/>
          </a:prstGeom>
          <a:noFill/>
          <a:ln w="9525">
            <a:noFill/>
            <a:miter lim="800000"/>
            <a:headEnd/>
            <a:tailEnd/>
          </a:ln>
        </p:spPr>
      </p:pic>
      <p:sp>
        <p:nvSpPr>
          <p:cNvPr id="107526" name="Text Box 7"/>
          <p:cNvSpPr txBox="1">
            <a:spLocks noChangeArrowheads="1"/>
          </p:cNvSpPr>
          <p:nvPr/>
        </p:nvSpPr>
        <p:spPr bwMode="auto">
          <a:xfrm rot="-5400000">
            <a:off x="4832350" y="2347913"/>
            <a:ext cx="1552575" cy="349250"/>
          </a:xfrm>
          <a:prstGeom prst="rect">
            <a:avLst/>
          </a:prstGeom>
          <a:noFill/>
          <a:ln w="9525">
            <a:noFill/>
            <a:miter lim="800000"/>
            <a:headEnd/>
            <a:tailEnd/>
          </a:ln>
        </p:spPr>
        <p:txBody>
          <a:bodyPr/>
          <a:lstStyle/>
          <a:p>
            <a:pPr algn="ctr"/>
            <a:r>
              <a:rPr lang="en-US" sz="1200">
                <a:latin typeface="Times New Roman" pitchFamily="18" charset="0"/>
                <a:cs typeface="Times New Roman" pitchFamily="18" charset="0"/>
              </a:rPr>
              <a:t>Flow potential at GDS inlet</a:t>
            </a:r>
            <a:endParaRPr lang="ru-RU" sz="1200">
              <a:latin typeface="Times New Roman" pitchFamily="18" charset="0"/>
              <a:cs typeface="Times New Roman" pitchFamily="18" charset="0"/>
            </a:endParaRPr>
          </a:p>
        </p:txBody>
      </p:sp>
      <p:sp>
        <p:nvSpPr>
          <p:cNvPr id="107527" name="Text Box 8"/>
          <p:cNvSpPr txBox="1">
            <a:spLocks noChangeArrowheads="1"/>
          </p:cNvSpPr>
          <p:nvPr/>
        </p:nvSpPr>
        <p:spPr bwMode="auto">
          <a:xfrm>
            <a:off x="7419975" y="1165225"/>
            <a:ext cx="1008063" cy="265113"/>
          </a:xfrm>
          <a:prstGeom prst="rect">
            <a:avLst/>
          </a:prstGeom>
          <a:noFill/>
          <a:ln w="9525">
            <a:noFill/>
            <a:miter lim="800000"/>
            <a:headEnd/>
            <a:tailEnd/>
          </a:ln>
        </p:spPr>
        <p:txBody>
          <a:bodyPr/>
          <a:lstStyle/>
          <a:p>
            <a:pPr algn="ctr"/>
            <a:r>
              <a:rPr lang="en-US" sz="1200">
                <a:solidFill>
                  <a:srgbClr val="F50F0F"/>
                </a:solidFill>
                <a:latin typeface="Times New Roman" pitchFamily="18" charset="0"/>
                <a:cs typeface="Times New Roman" pitchFamily="18" charset="0"/>
              </a:rPr>
              <a:t>Loss</a:t>
            </a:r>
            <a:r>
              <a:rPr lang="ru-RU" sz="1200">
                <a:solidFill>
                  <a:srgbClr val="F50F0F"/>
                </a:solidFill>
                <a:latin typeface="Times New Roman" pitchFamily="18" charset="0"/>
                <a:cs typeface="Times New Roman" pitchFamily="18" charset="0"/>
              </a:rPr>
              <a:t> 100%</a:t>
            </a:r>
          </a:p>
        </p:txBody>
      </p:sp>
      <p:sp>
        <p:nvSpPr>
          <p:cNvPr id="107528" name="Text Box 9"/>
          <p:cNvSpPr txBox="1">
            <a:spLocks noChangeArrowheads="1"/>
          </p:cNvSpPr>
          <p:nvPr/>
        </p:nvSpPr>
        <p:spPr bwMode="auto">
          <a:xfrm>
            <a:off x="6778625" y="2794000"/>
            <a:ext cx="1485900" cy="428625"/>
          </a:xfrm>
          <a:prstGeom prst="rect">
            <a:avLst/>
          </a:prstGeom>
          <a:noFill/>
          <a:ln w="9525">
            <a:noFill/>
            <a:miter lim="800000"/>
            <a:headEnd/>
            <a:tailEnd/>
          </a:ln>
        </p:spPr>
        <p:txBody>
          <a:bodyPr/>
          <a:lstStyle/>
          <a:p>
            <a:pPr algn="ctr"/>
            <a:r>
              <a:rPr lang="en-US" sz="1200">
                <a:solidFill>
                  <a:srgbClr val="0099FF"/>
                </a:solidFill>
                <a:latin typeface="Times New Roman" pitchFamily="18" charset="0"/>
                <a:cs typeface="Times New Roman" pitchFamily="18" charset="0"/>
              </a:rPr>
              <a:t>Flow potential</a:t>
            </a:r>
            <a:r>
              <a:rPr lang="ru-RU" sz="1200">
                <a:solidFill>
                  <a:srgbClr val="0099FF"/>
                </a:solidFill>
                <a:latin typeface="Times New Roman" pitchFamily="18" charset="0"/>
                <a:cs typeface="Times New Roman" pitchFamily="18" charset="0"/>
              </a:rPr>
              <a:t> </a:t>
            </a:r>
            <a:r>
              <a:rPr lang="en-US" sz="1200">
                <a:solidFill>
                  <a:srgbClr val="0099FF"/>
                </a:solidFill>
                <a:latin typeface="Times New Roman" pitchFamily="18" charset="0"/>
                <a:cs typeface="Times New Roman" pitchFamily="18" charset="0"/>
              </a:rPr>
              <a:t>at GDS</a:t>
            </a:r>
            <a:r>
              <a:rPr lang="ru-RU" sz="1200">
                <a:solidFill>
                  <a:srgbClr val="0099FF"/>
                </a:solidFill>
                <a:latin typeface="Times New Roman" pitchFamily="18" charset="0"/>
                <a:cs typeface="Times New Roman" pitchFamily="18" charset="0"/>
              </a:rPr>
              <a:t> </a:t>
            </a:r>
            <a:r>
              <a:rPr lang="en-US" sz="1200">
                <a:solidFill>
                  <a:srgbClr val="0099FF"/>
                </a:solidFill>
                <a:latin typeface="Times New Roman" pitchFamily="18" charset="0"/>
                <a:cs typeface="Times New Roman" pitchFamily="18" charset="0"/>
              </a:rPr>
              <a:t>outlet</a:t>
            </a:r>
            <a:endParaRPr lang="ru-RU">
              <a:solidFill>
                <a:srgbClr val="0099FF"/>
              </a:solidFill>
              <a:latin typeface="Times New Roman" pitchFamily="18" charset="0"/>
              <a:cs typeface="Times New Roman" pitchFamily="18" charset="0"/>
            </a:endParaRPr>
          </a:p>
        </p:txBody>
      </p:sp>
      <p:pic>
        <p:nvPicPr>
          <p:cNvPr id="107529" name="Picture 10" descr="Фрагмент"/>
          <p:cNvPicPr>
            <a:picLocks noChangeAspect="1" noChangeArrowheads="1"/>
          </p:cNvPicPr>
          <p:nvPr/>
        </p:nvPicPr>
        <p:blipFill>
          <a:blip r:embed="rId6" cstate="print"/>
          <a:srcRect/>
          <a:stretch>
            <a:fillRect/>
          </a:stretch>
        </p:blipFill>
        <p:spPr bwMode="auto">
          <a:xfrm>
            <a:off x="5427663" y="4033838"/>
            <a:ext cx="3411537" cy="2605087"/>
          </a:xfrm>
          <a:prstGeom prst="rect">
            <a:avLst/>
          </a:prstGeom>
          <a:noFill/>
          <a:ln w="9525">
            <a:noFill/>
            <a:miter lim="800000"/>
            <a:headEnd/>
            <a:tailEnd/>
          </a:ln>
        </p:spPr>
      </p:pic>
      <p:sp>
        <p:nvSpPr>
          <p:cNvPr id="107530" name="Text Box 11"/>
          <p:cNvSpPr txBox="1">
            <a:spLocks noChangeArrowheads="1"/>
          </p:cNvSpPr>
          <p:nvPr/>
        </p:nvSpPr>
        <p:spPr bwMode="auto">
          <a:xfrm>
            <a:off x="6413500" y="4325938"/>
            <a:ext cx="1016000" cy="265112"/>
          </a:xfrm>
          <a:prstGeom prst="rect">
            <a:avLst/>
          </a:prstGeom>
          <a:noFill/>
          <a:ln w="9525">
            <a:noFill/>
            <a:miter lim="800000"/>
            <a:headEnd/>
            <a:tailEnd/>
          </a:ln>
        </p:spPr>
        <p:txBody>
          <a:bodyPr/>
          <a:lstStyle/>
          <a:p>
            <a:pPr algn="ctr"/>
            <a:r>
              <a:rPr lang="en-US" sz="1200">
                <a:solidFill>
                  <a:srgbClr val="F50F0F"/>
                </a:solidFill>
                <a:latin typeface="Times New Roman" pitchFamily="18" charset="0"/>
                <a:cs typeface="Times New Roman" pitchFamily="18" charset="0"/>
              </a:rPr>
              <a:t>Loss</a:t>
            </a:r>
            <a:r>
              <a:rPr lang="ru-RU" sz="1200">
                <a:solidFill>
                  <a:srgbClr val="F50F0F"/>
                </a:solidFill>
                <a:latin typeface="Times New Roman" pitchFamily="18" charset="0"/>
                <a:cs typeface="Times New Roman" pitchFamily="18" charset="0"/>
              </a:rPr>
              <a:t> 20%</a:t>
            </a:r>
          </a:p>
        </p:txBody>
      </p:sp>
      <p:sp>
        <p:nvSpPr>
          <p:cNvPr id="107531" name="Text Box 12"/>
          <p:cNvSpPr txBox="1">
            <a:spLocks noChangeArrowheads="1"/>
          </p:cNvSpPr>
          <p:nvPr/>
        </p:nvSpPr>
        <p:spPr bwMode="auto">
          <a:xfrm>
            <a:off x="6503988" y="5137150"/>
            <a:ext cx="1528762" cy="620713"/>
          </a:xfrm>
          <a:prstGeom prst="rect">
            <a:avLst/>
          </a:prstGeom>
          <a:noFill/>
          <a:ln w="9525">
            <a:noFill/>
            <a:miter lim="800000"/>
            <a:headEnd/>
            <a:tailEnd/>
          </a:ln>
        </p:spPr>
        <p:txBody>
          <a:bodyPr/>
          <a:lstStyle/>
          <a:p>
            <a:pPr algn="ctr"/>
            <a:r>
              <a:rPr lang="en-US" sz="1200">
                <a:solidFill>
                  <a:srgbClr val="009900"/>
                </a:solidFill>
                <a:latin typeface="Times New Roman" pitchFamily="18" charset="0"/>
                <a:cs typeface="Times New Roman" pitchFamily="18" charset="0"/>
              </a:rPr>
              <a:t>Transformation into</a:t>
            </a:r>
            <a:r>
              <a:rPr lang="ru-RU" sz="1200">
                <a:solidFill>
                  <a:srgbClr val="009900"/>
                </a:solidFill>
                <a:latin typeface="Times New Roman" pitchFamily="18" charset="0"/>
                <a:cs typeface="Times New Roman" pitchFamily="18" charset="0"/>
              </a:rPr>
              <a:t> </a:t>
            </a:r>
            <a:r>
              <a:rPr lang="en-US" sz="1200">
                <a:solidFill>
                  <a:srgbClr val="009900"/>
                </a:solidFill>
                <a:latin typeface="Times New Roman" pitchFamily="18" charset="0"/>
                <a:cs typeface="Times New Roman" pitchFamily="18" charset="0"/>
              </a:rPr>
              <a:t>electric power</a:t>
            </a:r>
            <a:r>
              <a:rPr lang="ru-RU" sz="1200">
                <a:solidFill>
                  <a:srgbClr val="009900"/>
                </a:solidFill>
                <a:latin typeface="Times New Roman" pitchFamily="18" charset="0"/>
                <a:cs typeface="Times New Roman" pitchFamily="18" charset="0"/>
              </a:rPr>
              <a:t> 80%</a:t>
            </a:r>
          </a:p>
        </p:txBody>
      </p:sp>
      <p:sp>
        <p:nvSpPr>
          <p:cNvPr id="107532" name="Text Box 13"/>
          <p:cNvSpPr txBox="1">
            <a:spLocks noChangeArrowheads="1"/>
          </p:cNvSpPr>
          <p:nvPr/>
        </p:nvSpPr>
        <p:spPr bwMode="auto">
          <a:xfrm>
            <a:off x="6750050" y="5946775"/>
            <a:ext cx="1485900" cy="428625"/>
          </a:xfrm>
          <a:prstGeom prst="rect">
            <a:avLst/>
          </a:prstGeom>
          <a:noFill/>
          <a:ln w="9525">
            <a:noFill/>
            <a:miter lim="800000"/>
            <a:headEnd/>
            <a:tailEnd/>
          </a:ln>
        </p:spPr>
        <p:txBody>
          <a:bodyPr/>
          <a:lstStyle/>
          <a:p>
            <a:pPr algn="ctr"/>
            <a:r>
              <a:rPr lang="en-US" sz="1200">
                <a:solidFill>
                  <a:srgbClr val="0099FF"/>
                </a:solidFill>
                <a:latin typeface="Times New Roman" pitchFamily="18" charset="0"/>
              </a:rPr>
              <a:t>Flow potential</a:t>
            </a:r>
            <a:r>
              <a:rPr lang="ru-RU" sz="1200">
                <a:solidFill>
                  <a:srgbClr val="0099FF"/>
                </a:solidFill>
                <a:latin typeface="Times New Roman" pitchFamily="18" charset="0"/>
              </a:rPr>
              <a:t> </a:t>
            </a:r>
            <a:r>
              <a:rPr lang="en-US" sz="1200">
                <a:solidFill>
                  <a:srgbClr val="0099FF"/>
                </a:solidFill>
                <a:latin typeface="Times New Roman" pitchFamily="18" charset="0"/>
              </a:rPr>
              <a:t>at GDS</a:t>
            </a:r>
            <a:r>
              <a:rPr lang="ru-RU" sz="1200">
                <a:solidFill>
                  <a:srgbClr val="0099FF"/>
                </a:solidFill>
                <a:latin typeface="Times New Roman" pitchFamily="18" charset="0"/>
              </a:rPr>
              <a:t> </a:t>
            </a:r>
            <a:r>
              <a:rPr lang="en-US" sz="1200">
                <a:solidFill>
                  <a:srgbClr val="0099FF"/>
                </a:solidFill>
                <a:latin typeface="Times New Roman" pitchFamily="18" charset="0"/>
              </a:rPr>
              <a:t>outlet</a:t>
            </a:r>
            <a:endParaRPr lang="ru-RU" sz="1200">
              <a:solidFill>
                <a:srgbClr val="0099FF"/>
              </a:solidFill>
              <a:latin typeface="Times New Roman" pitchFamily="18" charset="0"/>
            </a:endParaRPr>
          </a:p>
        </p:txBody>
      </p:sp>
      <p:sp>
        <p:nvSpPr>
          <p:cNvPr id="107533" name="Text Box 14"/>
          <p:cNvSpPr txBox="1">
            <a:spLocks noChangeArrowheads="1"/>
          </p:cNvSpPr>
          <p:nvPr/>
        </p:nvSpPr>
        <p:spPr bwMode="auto">
          <a:xfrm rot="-5400000">
            <a:off x="4772025" y="5518151"/>
            <a:ext cx="1552575" cy="349250"/>
          </a:xfrm>
          <a:prstGeom prst="rect">
            <a:avLst/>
          </a:prstGeom>
          <a:noFill/>
          <a:ln w="9525">
            <a:noFill/>
            <a:miter lim="800000"/>
            <a:headEnd/>
            <a:tailEnd/>
          </a:ln>
        </p:spPr>
        <p:txBody>
          <a:bodyPr/>
          <a:lstStyle/>
          <a:p>
            <a:pPr algn="ctr"/>
            <a:r>
              <a:rPr lang="en-US" sz="1200">
                <a:latin typeface="Times New Roman" pitchFamily="18" charset="0"/>
              </a:rPr>
              <a:t>Flow potential at GDS inlet</a:t>
            </a:r>
            <a:endParaRPr lang="ru-RU" sz="1200">
              <a:latin typeface="Times New Roman" pitchFamily="18" charset="0"/>
            </a:endParaRPr>
          </a:p>
        </p:txBody>
      </p:sp>
      <p:sp>
        <p:nvSpPr>
          <p:cNvPr id="107524" name="Text Box 4"/>
          <p:cNvSpPr txBox="1">
            <a:spLocks noChangeArrowheads="1"/>
          </p:cNvSpPr>
          <p:nvPr/>
        </p:nvSpPr>
        <p:spPr bwMode="auto">
          <a:xfrm>
            <a:off x="0" y="447675"/>
            <a:ext cx="9144000" cy="400050"/>
          </a:xfrm>
          <a:prstGeom prst="rect">
            <a:avLst/>
          </a:prstGeom>
          <a:noFill/>
          <a:ln w="9525">
            <a:noFill/>
            <a:miter lim="800000"/>
            <a:headEnd/>
            <a:tailEnd/>
          </a:ln>
          <a:effectLst/>
        </p:spPr>
        <p:txBody>
          <a:bodyPr>
            <a:spAutoFit/>
          </a:bodyPr>
          <a:lstStyle/>
          <a:p>
            <a:pPr algn="ctr">
              <a:defRPr/>
            </a:pPr>
            <a:r>
              <a:rPr lang="en-US" sz="2000" b="1" dirty="0">
                <a:solidFill>
                  <a:srgbClr val="FF0000"/>
                </a:solidFill>
                <a:latin typeface="+mj-lt"/>
                <a:cs typeface="Times New Roman" pitchFamily="18" charset="0"/>
              </a:rPr>
              <a:t>  Typical gas distribution station (GDS)</a:t>
            </a:r>
            <a:endParaRPr lang="ru-RU" sz="2000" b="1" dirty="0">
              <a:solidFill>
                <a:srgbClr val="FF0000"/>
              </a:solidFill>
              <a:latin typeface="+mj-lt"/>
              <a:cs typeface="Times New Roman" pitchFamily="18" charset="0"/>
            </a:endParaRPr>
          </a:p>
        </p:txBody>
      </p:sp>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descr="scl4"/>
          <p:cNvPicPr>
            <a:picLocks noChangeAspect="1" noChangeArrowheads="1"/>
          </p:cNvPicPr>
          <p:nvPr/>
        </p:nvPicPr>
        <p:blipFill>
          <a:blip r:embed="rId2" cstate="print"/>
          <a:srcRect/>
          <a:stretch>
            <a:fillRect/>
          </a:stretch>
        </p:blipFill>
        <p:spPr bwMode="auto">
          <a:xfrm>
            <a:off x="682625" y="1109663"/>
            <a:ext cx="7777163" cy="5114925"/>
          </a:xfrm>
          <a:prstGeom prst="rect">
            <a:avLst/>
          </a:prstGeom>
          <a:noFill/>
          <a:ln w="9525">
            <a:noFill/>
            <a:miter lim="800000"/>
            <a:headEnd/>
            <a:tailEnd/>
          </a:ln>
        </p:spPr>
      </p:pic>
      <p:sp>
        <p:nvSpPr>
          <p:cNvPr id="109571" name="Text Box 3"/>
          <p:cNvSpPr txBox="1">
            <a:spLocks noChangeArrowheads="1"/>
          </p:cNvSpPr>
          <p:nvPr/>
        </p:nvSpPr>
        <p:spPr bwMode="auto">
          <a:xfrm>
            <a:off x="0" y="549275"/>
            <a:ext cx="9144000" cy="400050"/>
          </a:xfrm>
          <a:prstGeom prst="rect">
            <a:avLst/>
          </a:prstGeom>
          <a:noFill/>
          <a:ln w="9525">
            <a:noFill/>
            <a:miter lim="800000"/>
            <a:headEnd/>
            <a:tailEnd/>
          </a:ln>
          <a:effectLst/>
        </p:spPr>
        <p:txBody>
          <a:bodyPr>
            <a:spAutoFit/>
          </a:bodyPr>
          <a:lstStyle/>
          <a:p>
            <a:pPr algn="ctr">
              <a:defRPr/>
            </a:pPr>
            <a:r>
              <a:rPr lang="en-US" sz="2000" b="1" cap="all" dirty="0" err="1">
                <a:solidFill>
                  <a:srgbClr val="003399"/>
                </a:solidFill>
              </a:rPr>
              <a:t>Turboexpander</a:t>
            </a:r>
            <a:r>
              <a:rPr lang="ru-RU" sz="2000" b="1" cap="all" dirty="0">
                <a:solidFill>
                  <a:srgbClr val="003399"/>
                </a:solidFill>
              </a:rPr>
              <a:t> </a:t>
            </a:r>
            <a:r>
              <a:rPr lang="en-US" sz="2000" b="1" cap="all" dirty="0">
                <a:solidFill>
                  <a:srgbClr val="003399"/>
                </a:solidFill>
              </a:rPr>
              <a:t>overall view</a:t>
            </a:r>
            <a:endParaRPr lang="ru-RU" sz="2000" b="1" cap="all" dirty="0">
              <a:solidFill>
                <a:srgbClr val="003399"/>
              </a:solidFill>
            </a:endParaRPr>
          </a:p>
        </p:txBody>
      </p:sp>
      <p:sp>
        <p:nvSpPr>
          <p:cNvPr id="108547" name="Text Box 5"/>
          <p:cNvSpPr txBox="1">
            <a:spLocks noChangeArrowheads="1"/>
          </p:cNvSpPr>
          <p:nvPr/>
        </p:nvSpPr>
        <p:spPr bwMode="auto">
          <a:xfrm>
            <a:off x="5413375" y="5570538"/>
            <a:ext cx="1111250" cy="488950"/>
          </a:xfrm>
          <a:prstGeom prst="rect">
            <a:avLst/>
          </a:prstGeom>
          <a:solidFill>
            <a:schemeClr val="bg1"/>
          </a:solidFill>
          <a:ln w="9525">
            <a:noFill/>
            <a:miter lim="800000"/>
            <a:headEnd/>
            <a:tailEnd/>
          </a:ln>
        </p:spPr>
        <p:txBody>
          <a:bodyPr>
            <a:spAutoFit/>
          </a:bodyPr>
          <a:lstStyle/>
          <a:p>
            <a:pPr algn="ctr"/>
            <a:r>
              <a:rPr lang="en-US" sz="1300" b="1">
                <a:latin typeface="Times New Roman" pitchFamily="18" charset="0"/>
              </a:rPr>
              <a:t>Rotating</a:t>
            </a:r>
          </a:p>
          <a:p>
            <a:pPr algn="ctr"/>
            <a:r>
              <a:rPr lang="en-US" sz="1300" b="1">
                <a:latin typeface="Times New Roman" pitchFamily="18" charset="0"/>
              </a:rPr>
              <a:t>set of nozzles</a:t>
            </a:r>
            <a:endParaRPr lang="ru-RU" sz="1300" b="1">
              <a:latin typeface="Times New Roman" pitchFamily="18" charset="0"/>
            </a:endParaRPr>
          </a:p>
        </p:txBody>
      </p:sp>
      <p:sp>
        <p:nvSpPr>
          <p:cNvPr id="108548" name="Text Box 6"/>
          <p:cNvSpPr txBox="1">
            <a:spLocks noChangeArrowheads="1"/>
          </p:cNvSpPr>
          <p:nvPr/>
        </p:nvSpPr>
        <p:spPr bwMode="auto">
          <a:xfrm>
            <a:off x="6869113" y="5200650"/>
            <a:ext cx="739775" cy="492125"/>
          </a:xfrm>
          <a:prstGeom prst="rect">
            <a:avLst/>
          </a:prstGeom>
          <a:solidFill>
            <a:schemeClr val="bg1"/>
          </a:solidFill>
          <a:ln w="9525">
            <a:noFill/>
            <a:miter lim="800000"/>
            <a:headEnd/>
            <a:tailEnd/>
          </a:ln>
        </p:spPr>
        <p:txBody>
          <a:bodyPr lIns="18000" rIns="18000">
            <a:spAutoFit/>
          </a:bodyPr>
          <a:lstStyle/>
          <a:p>
            <a:pPr algn="ctr"/>
            <a:r>
              <a:rPr lang="en-US" sz="1300" b="1">
                <a:latin typeface="Times New Roman" pitchFamily="18" charset="0"/>
              </a:rPr>
              <a:t>Impeller</a:t>
            </a:r>
          </a:p>
          <a:p>
            <a:endParaRPr lang="ru-RU" sz="1300">
              <a:latin typeface="Times New Roman" pitchFamily="18" charset="0"/>
            </a:endParaRPr>
          </a:p>
        </p:txBody>
      </p:sp>
      <p:sp>
        <p:nvSpPr>
          <p:cNvPr id="108549" name="Text Box 7"/>
          <p:cNvSpPr txBox="1">
            <a:spLocks noChangeArrowheads="1"/>
          </p:cNvSpPr>
          <p:nvPr/>
        </p:nvSpPr>
        <p:spPr bwMode="auto">
          <a:xfrm rot="10800000">
            <a:off x="3746500" y="1323975"/>
            <a:ext cx="236538" cy="617538"/>
          </a:xfrm>
          <a:prstGeom prst="rect">
            <a:avLst/>
          </a:prstGeom>
          <a:solidFill>
            <a:srgbClr val="FF0000"/>
          </a:solidFill>
          <a:ln w="9525">
            <a:noFill/>
            <a:miter lim="800000"/>
            <a:headEnd/>
            <a:tailEnd/>
          </a:ln>
        </p:spPr>
        <p:txBody>
          <a:bodyPr vert="eaVert" lIns="18000" rIns="18000">
            <a:spAutoFit/>
          </a:bodyPr>
          <a:lstStyle/>
          <a:p>
            <a:pPr algn="ctr"/>
            <a:r>
              <a:rPr lang="en-US" sz="1300" b="1">
                <a:latin typeface="Times New Roman" pitchFamily="18" charset="0"/>
              </a:rPr>
              <a:t>Inlet</a:t>
            </a:r>
            <a:endParaRPr lang="ru-RU" sz="1300" b="1">
              <a:latin typeface="Times New Roman" pitchFamily="18" charset="0"/>
            </a:endParaRPr>
          </a:p>
        </p:txBody>
      </p:sp>
      <p:sp>
        <p:nvSpPr>
          <p:cNvPr id="109576" name="Text Box 8"/>
          <p:cNvSpPr txBox="1">
            <a:spLocks noChangeArrowheads="1"/>
          </p:cNvSpPr>
          <p:nvPr/>
        </p:nvSpPr>
        <p:spPr bwMode="auto">
          <a:xfrm>
            <a:off x="6649590" y="1235203"/>
            <a:ext cx="205629" cy="482600"/>
          </a:xfrm>
          <a:prstGeom prst="rect">
            <a:avLst/>
          </a:prstGeom>
          <a:solidFill>
            <a:srgbClr val="0066FF"/>
          </a:solidFill>
          <a:ln w="9525">
            <a:noFill/>
            <a:miter lim="800000"/>
            <a:headEnd/>
            <a:tailEnd/>
          </a:ln>
          <a:effectLst/>
        </p:spPr>
        <p:txBody>
          <a:bodyPr vert="vert270" lIns="18000" rIns="18000">
            <a:spAutoFit/>
          </a:bodyPr>
          <a:lstStyle/>
          <a:p>
            <a:pPr>
              <a:defRPr/>
            </a:pPr>
            <a:r>
              <a:rPr lang="en-US" sz="1100" b="1" dirty="0">
                <a:latin typeface="Times New Roman" pitchFamily="18" charset="0"/>
              </a:rPr>
              <a:t>Outlet</a:t>
            </a:r>
            <a:endParaRPr lang="ru-RU" sz="1100" b="1" dirty="0">
              <a:latin typeface="Times New Roman" pitchFamily="18" charset="0"/>
            </a:endParaRPr>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471488"/>
            <a:ext cx="9144000" cy="708025"/>
          </a:xfrm>
          <a:prstGeom prst="rect">
            <a:avLst/>
          </a:prstGeom>
          <a:noFill/>
          <a:ln w="9525">
            <a:noFill/>
            <a:miter lim="800000"/>
            <a:headEnd/>
            <a:tailEnd/>
          </a:ln>
        </p:spPr>
        <p:txBody>
          <a:bodyPr>
            <a:spAutoFit/>
          </a:bodyPr>
          <a:lstStyle/>
          <a:p>
            <a:pPr algn="ctr">
              <a:defRPr/>
            </a:pPr>
            <a:r>
              <a:rPr lang="en-US" sz="2000" b="1" cap="all" dirty="0" err="1">
                <a:solidFill>
                  <a:srgbClr val="003399"/>
                </a:solidFill>
              </a:rPr>
              <a:t>Turboexpanders</a:t>
            </a:r>
            <a:r>
              <a:rPr lang="en-US" sz="2000" b="1" cap="all" dirty="0">
                <a:solidFill>
                  <a:srgbClr val="003399"/>
                </a:solidFill>
              </a:rPr>
              <a:t>. </a:t>
            </a:r>
          </a:p>
          <a:p>
            <a:pPr algn="ctr">
              <a:defRPr/>
            </a:pPr>
            <a:r>
              <a:rPr lang="en-US" sz="2000" b="1" cap="all" dirty="0">
                <a:solidFill>
                  <a:srgbClr val="003399"/>
                </a:solidFill>
              </a:rPr>
              <a:t>Purpose and advantages</a:t>
            </a:r>
            <a:endParaRPr lang="ru-RU" sz="2000" b="1" cap="all" dirty="0" err="1">
              <a:solidFill>
                <a:srgbClr val="003399"/>
              </a:solidFill>
            </a:endParaRPr>
          </a:p>
        </p:txBody>
      </p:sp>
      <p:sp>
        <p:nvSpPr>
          <p:cNvPr id="109570" name="Содержимое 3"/>
          <p:cNvSpPr>
            <a:spLocks noGrp="1"/>
          </p:cNvSpPr>
          <p:nvPr>
            <p:ph/>
          </p:nvPr>
        </p:nvSpPr>
        <p:spPr bwMode="auto">
          <a:xfrm>
            <a:off x="0" y="1222375"/>
            <a:ext cx="9144000" cy="4962525"/>
          </a:xfrm>
          <a:noFill/>
          <a:ln>
            <a:miter lim="800000"/>
            <a:headEnd/>
            <a:tailEnd/>
          </a:ln>
        </p:spPr>
        <p:txBody>
          <a:bodyPr vert="horz" wrap="square" lIns="91440" tIns="45720" rIns="91440" bIns="45720" numCol="1" anchor="t" anchorCtr="0" compatLnSpc="1">
            <a:prstTxWarp prst="textNoShape">
              <a:avLst/>
            </a:prstTxWarp>
          </a:bodyPr>
          <a:lstStyle/>
          <a:p>
            <a:pPr>
              <a:lnSpc>
                <a:spcPct val="120000"/>
              </a:lnSpc>
            </a:pPr>
            <a:r>
              <a:rPr lang="en-US" sz="2000" smtClean="0">
                <a:solidFill>
                  <a:srgbClr val="003399"/>
                </a:solidFill>
              </a:rPr>
              <a:t>Main advantages of turboexpanders (TDU) compared with heat and power stations:</a:t>
            </a:r>
          </a:p>
          <a:p>
            <a:pPr>
              <a:lnSpc>
                <a:spcPct val="120000"/>
              </a:lnSpc>
            </a:pPr>
            <a:endParaRPr lang="uk-UA" sz="2000" smtClean="0">
              <a:solidFill>
                <a:srgbClr val="003399"/>
              </a:solidFill>
            </a:endParaRPr>
          </a:p>
          <a:p>
            <a:pPr>
              <a:lnSpc>
                <a:spcPct val="120000"/>
              </a:lnSpc>
              <a:buFontTx/>
              <a:buNone/>
            </a:pPr>
            <a:r>
              <a:rPr lang="en-US" sz="2000" smtClean="0">
                <a:solidFill>
                  <a:srgbClr val="003399"/>
                </a:solidFill>
              </a:rPr>
              <a:t>		- cost of the potential power generated by UTDU is approximately two times less than cost of generation of the similar power by conventional gas or steam turbines</a:t>
            </a:r>
          </a:p>
          <a:p>
            <a:pPr>
              <a:lnSpc>
                <a:spcPct val="120000"/>
              </a:lnSpc>
              <a:buFontTx/>
              <a:buNone/>
            </a:pPr>
            <a:r>
              <a:rPr lang="en-US" sz="2000" smtClean="0">
                <a:solidFill>
                  <a:srgbClr val="003399"/>
                </a:solidFill>
              </a:rPr>
              <a:t>		- heat input for 1 kW of the generated power is 2-3 times less than heat expenses of steam- and gas-turbine plants;</a:t>
            </a:r>
            <a:endParaRPr lang="uk-UA" sz="2000" smtClean="0">
              <a:solidFill>
                <a:srgbClr val="003399"/>
              </a:solidFill>
            </a:endParaRPr>
          </a:p>
          <a:p>
            <a:pPr>
              <a:lnSpc>
                <a:spcPct val="120000"/>
              </a:lnSpc>
              <a:buFontTx/>
              <a:buNone/>
            </a:pPr>
            <a:r>
              <a:rPr lang="en-US" sz="2000" smtClean="0">
                <a:solidFill>
                  <a:srgbClr val="003399"/>
                </a:solidFill>
              </a:rPr>
              <a:t>		- gas saving (approximately) up to 60%</a:t>
            </a:r>
            <a:endParaRPr lang="uk-UA" sz="2000" smtClean="0">
              <a:solidFill>
                <a:srgbClr val="003399"/>
              </a:solidFill>
            </a:endParaRPr>
          </a:p>
          <a:p>
            <a:pPr>
              <a:lnSpc>
                <a:spcPct val="120000"/>
              </a:lnSpc>
              <a:buFontTx/>
              <a:buNone/>
            </a:pPr>
            <a:r>
              <a:rPr lang="en-US" sz="2000" smtClean="0">
                <a:solidFill>
                  <a:srgbClr val="003399"/>
                </a:solidFill>
              </a:rPr>
              <a:t>		- total absence of solid discharges, nitrogen oxides and sulfur discharge into the atmosphere and industrial water discharge</a:t>
            </a:r>
            <a:endParaRPr lang="uk-UA" sz="2000" smtClean="0">
              <a:solidFill>
                <a:srgbClr val="003399"/>
              </a:solidFill>
            </a:endParaRPr>
          </a:p>
          <a:p>
            <a:pPr>
              <a:lnSpc>
                <a:spcPct val="120000"/>
              </a:lnSpc>
              <a:buFontTx/>
              <a:buNone/>
            </a:pPr>
            <a:r>
              <a:rPr lang="en-US" sz="2000" smtClean="0">
                <a:solidFill>
                  <a:srgbClr val="003399"/>
                </a:solidFill>
              </a:rPr>
              <a:t>		- effective efficiency factor is 0.7 - 0.8 </a:t>
            </a:r>
            <a:endParaRPr lang="uk-UA" sz="2000" smtClean="0">
              <a:solidFill>
                <a:srgbClr val="003399"/>
              </a:solidFill>
            </a:endParaRPr>
          </a:p>
        </p:txBody>
      </p:sp>
    </p:spTree>
  </p:cSld>
  <p:clrMapOvr>
    <a:masterClrMapping/>
  </p:clrMapOvr>
  <p:transition>
    <p:cover/>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outerShdw dist="107763" dir="2700000" algn="ctr" rotWithShape="0">
            <a:srgbClr val="808080">
              <a:alpha val="50000"/>
            </a:srgb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outerShdw dist="107763" dir="2700000" algn="ctr" rotWithShape="0">
            <a:srgbClr val="808080">
              <a:alpha val="50000"/>
            </a:srgb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7902</TotalTime>
  <Words>2004</Words>
  <Application>Microsoft Office PowerPoint</Application>
  <PresentationFormat>Экран (4:3)</PresentationFormat>
  <Paragraphs>560</Paragraphs>
  <Slides>55</Slides>
  <Notes>35</Notes>
  <HiddenSlides>0</HiddenSlides>
  <MMClips>3</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55</vt:i4>
      </vt:variant>
    </vt:vector>
  </HeadingPairs>
  <TitlesOfParts>
    <vt:vector size="59" baseType="lpstr">
      <vt:lpstr>Оформление по умолчанию</vt:lpstr>
      <vt:lpstr>Диаграмма</vt:lpstr>
      <vt:lpstr>Формула</vt:lpstr>
      <vt:lpstr>Лист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UTDU PROCESS FLOW DIAGRAM  at GDP (HEAT POWER PLANT)</vt:lpstr>
      <vt:lpstr>Слайд 14</vt:lpstr>
      <vt:lpstr>Слайд 15</vt:lpstr>
      <vt:lpstr>Слайд 16</vt:lpstr>
      <vt:lpstr>Слайд 17</vt:lpstr>
      <vt:lpstr>Слайд 18</vt:lpstr>
      <vt:lpstr>Слайд 19</vt:lpstr>
      <vt:lpstr>UDEU-2500, Minsk city, since 2005</vt:lpstr>
      <vt:lpstr>UDEU-2500, Minsk city, since 2005</vt:lpstr>
      <vt:lpstr>Generator UDEU-2500</vt:lpstr>
      <vt:lpstr>Слайд 23</vt:lpstr>
      <vt:lpstr>UTDU-4000, Gomel town, since 2008</vt:lpstr>
      <vt:lpstr>UTDU-4000, Gomel town, since 2008</vt:lpstr>
      <vt:lpstr>UDEU-2500, Novolukoml town, since 2006</vt:lpstr>
      <vt:lpstr>UTDU-4000, GDS Severodonetsk city, since 2008</vt:lpstr>
      <vt:lpstr>UTDU-4000, GDS Severodonetsk city, since 2008</vt:lpstr>
      <vt:lpstr>UTDU-4000, GDS Severodonetsk city, since 2008</vt:lpstr>
      <vt:lpstr>UTDU-4000, GDS Severodonetsk city, since 2008</vt:lpstr>
      <vt:lpstr>UTDU-4000, GDS Severodonetsk city, since 2008</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UTDU ACS STANDARD MEMO PAGE OF OPERATOR AUTOMATED WORKSTATION</vt:lpstr>
      <vt:lpstr>Слайд 49</vt:lpstr>
      <vt:lpstr>Слайд 50</vt:lpstr>
      <vt:lpstr>Слайд 51</vt:lpstr>
      <vt:lpstr>Слайд 52</vt:lpstr>
      <vt:lpstr>Слайд 53</vt:lpstr>
      <vt:lpstr>Слайд 54</vt:lpstr>
      <vt:lpstr>Слайд 55</vt:lpstr>
    </vt:vector>
  </TitlesOfParts>
  <Company>TG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PMO1</dc:creator>
  <cp:lastModifiedBy>Олег Шмыгуль</cp:lastModifiedBy>
  <cp:revision>606</cp:revision>
  <dcterms:created xsi:type="dcterms:W3CDTF">2005-01-17T11:34:40Z</dcterms:created>
  <dcterms:modified xsi:type="dcterms:W3CDTF">2014-05-16T12:32:38Z</dcterms:modified>
</cp:coreProperties>
</file>